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3" r:id="rId1"/>
  </p:sldMasterIdLst>
  <p:notesMasterIdLst>
    <p:notesMasterId r:id="rId85"/>
  </p:notesMasterIdLst>
  <p:handoutMasterIdLst>
    <p:handoutMasterId r:id="rId86"/>
  </p:handoutMasterIdLst>
  <p:sldIdLst>
    <p:sldId id="256" r:id="rId2"/>
    <p:sldId id="281" r:id="rId3"/>
    <p:sldId id="287" r:id="rId4"/>
    <p:sldId id="345" r:id="rId5"/>
    <p:sldId id="338" r:id="rId6"/>
    <p:sldId id="284" r:id="rId7"/>
    <p:sldId id="282" r:id="rId8"/>
    <p:sldId id="289" r:id="rId9"/>
    <p:sldId id="312" r:id="rId10"/>
    <p:sldId id="301" r:id="rId11"/>
    <p:sldId id="293" r:id="rId12"/>
    <p:sldId id="292" r:id="rId13"/>
    <p:sldId id="294" r:id="rId14"/>
    <p:sldId id="346" r:id="rId15"/>
    <p:sldId id="369" r:id="rId16"/>
    <p:sldId id="290" r:id="rId17"/>
    <p:sldId id="307" r:id="rId18"/>
    <p:sldId id="304" r:id="rId19"/>
    <p:sldId id="305" r:id="rId20"/>
    <p:sldId id="309" r:id="rId21"/>
    <p:sldId id="306" r:id="rId22"/>
    <p:sldId id="326" r:id="rId23"/>
    <p:sldId id="297" r:id="rId24"/>
    <p:sldId id="283" r:id="rId25"/>
    <p:sldId id="317" r:id="rId26"/>
    <p:sldId id="347" r:id="rId27"/>
    <p:sldId id="318" r:id="rId28"/>
    <p:sldId id="319" r:id="rId29"/>
    <p:sldId id="327" r:id="rId30"/>
    <p:sldId id="316" r:id="rId31"/>
    <p:sldId id="322" r:id="rId32"/>
    <p:sldId id="324" r:id="rId33"/>
    <p:sldId id="323" r:id="rId34"/>
    <p:sldId id="328" r:id="rId35"/>
    <p:sldId id="370" r:id="rId36"/>
    <p:sldId id="371" r:id="rId37"/>
    <p:sldId id="325" r:id="rId38"/>
    <p:sldId id="341" r:id="rId39"/>
    <p:sldId id="257" r:id="rId40"/>
    <p:sldId id="342" r:id="rId41"/>
    <p:sldId id="258" r:id="rId42"/>
    <p:sldId id="344" r:id="rId43"/>
    <p:sldId id="259" r:id="rId44"/>
    <p:sldId id="337" r:id="rId45"/>
    <p:sldId id="343" r:id="rId46"/>
    <p:sldId id="362" r:id="rId47"/>
    <p:sldId id="349" r:id="rId48"/>
    <p:sldId id="363" r:id="rId49"/>
    <p:sldId id="351" r:id="rId50"/>
    <p:sldId id="350" r:id="rId51"/>
    <p:sldId id="352" r:id="rId52"/>
    <p:sldId id="353" r:id="rId53"/>
    <p:sldId id="364" r:id="rId54"/>
    <p:sldId id="278" r:id="rId55"/>
    <p:sldId id="261" r:id="rId56"/>
    <p:sldId id="329" r:id="rId57"/>
    <p:sldId id="330" r:id="rId58"/>
    <p:sldId id="265" r:id="rId59"/>
    <p:sldId id="264" r:id="rId60"/>
    <p:sldId id="266" r:id="rId61"/>
    <p:sldId id="267" r:id="rId62"/>
    <p:sldId id="272" r:id="rId63"/>
    <p:sldId id="262" r:id="rId64"/>
    <p:sldId id="339" r:id="rId65"/>
    <p:sldId id="348" r:id="rId66"/>
    <p:sldId id="280" r:id="rId67"/>
    <p:sldId id="365" r:id="rId68"/>
    <p:sldId id="368" r:id="rId69"/>
    <p:sldId id="366" r:id="rId70"/>
    <p:sldId id="367" r:id="rId71"/>
    <p:sldId id="332" r:id="rId72"/>
    <p:sldId id="333" r:id="rId73"/>
    <p:sldId id="355" r:id="rId74"/>
    <p:sldId id="358" r:id="rId75"/>
    <p:sldId id="356" r:id="rId76"/>
    <p:sldId id="357" r:id="rId77"/>
    <p:sldId id="359" r:id="rId78"/>
    <p:sldId id="360" r:id="rId79"/>
    <p:sldId id="361" r:id="rId80"/>
    <p:sldId id="336" r:id="rId81"/>
    <p:sldId id="279" r:id="rId82"/>
    <p:sldId id="274" r:id="rId83"/>
    <p:sldId id="340" r:id="rId84"/>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0" autoAdjust="0"/>
    <p:restoredTop sz="90104" autoAdjust="0"/>
  </p:normalViewPr>
  <p:slideViewPr>
    <p:cSldViewPr>
      <p:cViewPr varScale="1">
        <p:scale>
          <a:sx n="75" d="100"/>
          <a:sy n="75" d="100"/>
        </p:scale>
        <p:origin x="1272" y="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CA4AAF-FC97-4656-BA66-C0592A8881B7}" type="doc">
      <dgm:prSet loTypeId="urn:microsoft.com/office/officeart/2005/8/layout/venn1" loCatId="relationship" qsTypeId="urn:microsoft.com/office/officeart/2005/8/quickstyle/simple1" qsCatId="simple" csTypeId="urn:microsoft.com/office/officeart/2005/8/colors/accent1_2" csCatId="accent1" phldr="1"/>
      <dgm:spPr/>
    </dgm:pt>
    <dgm:pt modelId="{740D2FC4-96D2-4C48-93C8-71BD5E33ABBC}">
      <dgm:prSet phldrT="[Text]" custT="1"/>
      <dgm:spPr/>
      <dgm:t>
        <a:bodyPr/>
        <a:lstStyle/>
        <a:p>
          <a:pPr algn="ctr">
            <a:lnSpc>
              <a:spcPct val="100000"/>
            </a:lnSpc>
            <a:spcAft>
              <a:spcPts val="0"/>
            </a:spcAft>
          </a:pPr>
          <a:r>
            <a:rPr lang="en-US" sz="1300" b="1" dirty="0"/>
            <a:t>ELs</a:t>
          </a:r>
        </a:p>
        <a:p>
          <a:pPr algn="ctr">
            <a:lnSpc>
              <a:spcPct val="100000"/>
            </a:lnSpc>
            <a:spcAft>
              <a:spcPts val="0"/>
            </a:spcAft>
          </a:pPr>
          <a:r>
            <a:rPr lang="en-US" sz="1300" dirty="0"/>
            <a:t> SDAIE</a:t>
          </a:r>
        </a:p>
        <a:p>
          <a:pPr algn="ctr">
            <a:lnSpc>
              <a:spcPct val="100000"/>
            </a:lnSpc>
            <a:spcAft>
              <a:spcPts val="0"/>
            </a:spcAft>
          </a:pPr>
          <a:r>
            <a:rPr lang="en-US" sz="1300" dirty="0"/>
            <a:t>Cooperative Learning</a:t>
          </a:r>
        </a:p>
        <a:p>
          <a:pPr algn="ctr">
            <a:lnSpc>
              <a:spcPct val="100000"/>
            </a:lnSpc>
            <a:spcAft>
              <a:spcPts val="0"/>
            </a:spcAft>
          </a:pPr>
          <a:r>
            <a:rPr lang="en-US" sz="1300" dirty="0"/>
            <a:t>Multiple Representations</a:t>
          </a:r>
        </a:p>
        <a:p>
          <a:pPr algn="ctr">
            <a:lnSpc>
              <a:spcPct val="100000"/>
            </a:lnSpc>
            <a:spcAft>
              <a:spcPts val="0"/>
            </a:spcAft>
          </a:pPr>
          <a:r>
            <a:rPr lang="en-US" sz="1300" dirty="0"/>
            <a:t>Providing Context</a:t>
          </a:r>
        </a:p>
        <a:p>
          <a:pPr algn="ctr">
            <a:lnSpc>
              <a:spcPct val="100000"/>
            </a:lnSpc>
            <a:spcAft>
              <a:spcPts val="0"/>
            </a:spcAft>
          </a:pPr>
          <a:r>
            <a:rPr lang="en-US" sz="1300" dirty="0"/>
            <a:t>Activating Prior Knowledge </a:t>
          </a:r>
        </a:p>
      </dgm:t>
    </dgm:pt>
    <dgm:pt modelId="{05B5C4AE-F149-4B9A-B13F-AF437D047D90}" type="parTrans" cxnId="{F4629DAF-3141-4D74-AD11-25B12EA05783}">
      <dgm:prSet/>
      <dgm:spPr/>
      <dgm:t>
        <a:bodyPr/>
        <a:lstStyle/>
        <a:p>
          <a:endParaRPr lang="en-US"/>
        </a:p>
      </dgm:t>
    </dgm:pt>
    <dgm:pt modelId="{B05BC611-FC73-40A4-8775-A65DCACD8295}" type="sibTrans" cxnId="{F4629DAF-3141-4D74-AD11-25B12EA05783}">
      <dgm:prSet/>
      <dgm:spPr/>
      <dgm:t>
        <a:bodyPr/>
        <a:lstStyle/>
        <a:p>
          <a:endParaRPr lang="en-US"/>
        </a:p>
      </dgm:t>
    </dgm:pt>
    <dgm:pt modelId="{2D194D67-1FF9-49FC-A439-6CBB2096A451}">
      <dgm:prSet phldrT="[Text]" custT="1"/>
      <dgm:spPr/>
      <dgm:t>
        <a:bodyPr/>
        <a:lstStyle/>
        <a:p>
          <a:pPr algn="l">
            <a:lnSpc>
              <a:spcPct val="90000"/>
            </a:lnSpc>
            <a:spcAft>
              <a:spcPct val="35000"/>
            </a:spcAft>
          </a:pPr>
          <a:endParaRPr lang="en-US" sz="1200" b="1" dirty="0"/>
        </a:p>
        <a:p>
          <a:pPr algn="l">
            <a:lnSpc>
              <a:spcPct val="90000"/>
            </a:lnSpc>
            <a:spcAft>
              <a:spcPct val="35000"/>
            </a:spcAft>
          </a:pPr>
          <a:endParaRPr lang="en-US" sz="1200" b="1" dirty="0"/>
        </a:p>
        <a:p>
          <a:pPr algn="l">
            <a:lnSpc>
              <a:spcPct val="90000"/>
            </a:lnSpc>
            <a:spcAft>
              <a:spcPct val="35000"/>
            </a:spcAft>
          </a:pPr>
          <a:endParaRPr lang="en-US" sz="1200" b="1" dirty="0"/>
        </a:p>
        <a:p>
          <a:pPr algn="l">
            <a:lnSpc>
              <a:spcPct val="100000"/>
            </a:lnSpc>
            <a:spcAft>
              <a:spcPts val="0"/>
            </a:spcAft>
          </a:pPr>
          <a:r>
            <a:rPr lang="en-US" sz="1300" b="1" dirty="0"/>
            <a:t>Sp.Ed.&amp; ELs</a:t>
          </a:r>
        </a:p>
        <a:p>
          <a:pPr algn="l">
            <a:lnSpc>
              <a:spcPct val="100000"/>
            </a:lnSpc>
            <a:spcAft>
              <a:spcPts val="0"/>
            </a:spcAft>
          </a:pPr>
          <a:r>
            <a:rPr lang="en-US" sz="1300" b="1" i="1" u="sng" dirty="0"/>
            <a:t>Both</a:t>
          </a:r>
          <a:r>
            <a:rPr lang="en-US" sz="1300" b="0" dirty="0"/>
            <a:t> sets of strategies informed by:</a:t>
          </a:r>
        </a:p>
        <a:p>
          <a:pPr algn="l">
            <a:lnSpc>
              <a:spcPct val="100000"/>
            </a:lnSpc>
            <a:spcAft>
              <a:spcPts val="0"/>
            </a:spcAft>
          </a:pPr>
          <a:r>
            <a:rPr lang="en-US" sz="1300" b="0" dirty="0"/>
            <a:t>1) Language Proficiency</a:t>
          </a:r>
        </a:p>
        <a:p>
          <a:pPr algn="l">
            <a:lnSpc>
              <a:spcPct val="100000"/>
            </a:lnSpc>
            <a:spcAft>
              <a:spcPts val="0"/>
            </a:spcAft>
          </a:pPr>
          <a:r>
            <a:rPr lang="en-US" sz="1300" b="0" dirty="0"/>
            <a:t>2) Processing Disorder</a:t>
          </a:r>
        </a:p>
        <a:p>
          <a:pPr algn="l">
            <a:lnSpc>
              <a:spcPct val="100000"/>
            </a:lnSpc>
            <a:spcAft>
              <a:spcPts val="0"/>
            </a:spcAft>
          </a:pPr>
          <a:r>
            <a:rPr lang="en-US" sz="1300" b="0" dirty="0"/>
            <a:t>3) </a:t>
          </a:r>
          <a:r>
            <a:rPr lang="en-US" sz="1300" dirty="0"/>
            <a:t>Goal/Task</a:t>
          </a:r>
          <a:r>
            <a:rPr lang="en-US" sz="1300" b="0" dirty="0"/>
            <a:t> Demand</a:t>
          </a:r>
        </a:p>
        <a:p>
          <a:pPr algn="l">
            <a:lnSpc>
              <a:spcPct val="100000"/>
            </a:lnSpc>
            <a:spcAft>
              <a:spcPts val="0"/>
            </a:spcAft>
          </a:pPr>
          <a:r>
            <a:rPr lang="en-US" sz="1300" b="0" dirty="0"/>
            <a:t>4) IEP </a:t>
          </a:r>
        </a:p>
      </dgm:t>
    </dgm:pt>
    <dgm:pt modelId="{0A9B0F3C-A661-4D21-B519-72CDCC3E0F43}" type="parTrans" cxnId="{F7E4F98F-BFB5-4582-BA30-5D0C353C6AA2}">
      <dgm:prSet/>
      <dgm:spPr/>
      <dgm:t>
        <a:bodyPr/>
        <a:lstStyle/>
        <a:p>
          <a:endParaRPr lang="en-US"/>
        </a:p>
      </dgm:t>
    </dgm:pt>
    <dgm:pt modelId="{6075001C-FD15-4CFD-AC54-ED2F2B11D456}" type="sibTrans" cxnId="{F7E4F98F-BFB5-4582-BA30-5D0C353C6AA2}">
      <dgm:prSet/>
      <dgm:spPr/>
      <dgm:t>
        <a:bodyPr/>
        <a:lstStyle/>
        <a:p>
          <a:endParaRPr lang="en-US"/>
        </a:p>
      </dgm:t>
    </dgm:pt>
    <dgm:pt modelId="{411A6969-F879-4B12-B876-370E59F04F78}">
      <dgm:prSet phldrT="[Text]" custT="1"/>
      <dgm:spPr/>
      <dgm:t>
        <a:bodyPr/>
        <a:lstStyle/>
        <a:p>
          <a:pPr algn="ctr">
            <a:lnSpc>
              <a:spcPct val="100000"/>
            </a:lnSpc>
            <a:spcAft>
              <a:spcPts val="0"/>
            </a:spcAft>
          </a:pPr>
          <a:r>
            <a:rPr lang="en-US" sz="1300" b="1" dirty="0"/>
            <a:t>Sp.Ed. Students</a:t>
          </a:r>
        </a:p>
        <a:p>
          <a:pPr algn="ctr">
            <a:lnSpc>
              <a:spcPct val="100000"/>
            </a:lnSpc>
            <a:spcAft>
              <a:spcPts val="0"/>
            </a:spcAft>
          </a:pPr>
          <a:r>
            <a:rPr lang="en-US" sz="1300" dirty="0"/>
            <a:t>Adaptations such as: Modifications, Accommodations, Compensatory Strategies, Mnemonic Devices, Assistive Technology</a:t>
          </a:r>
        </a:p>
        <a:p>
          <a:pPr algn="ctr">
            <a:lnSpc>
              <a:spcPct val="100000"/>
            </a:lnSpc>
            <a:spcAft>
              <a:spcPts val="0"/>
            </a:spcAft>
          </a:pPr>
          <a:r>
            <a:rPr lang="en-US" sz="1300" dirty="0"/>
            <a:t>Primary Language Support</a:t>
          </a:r>
        </a:p>
        <a:p>
          <a:pPr algn="ctr">
            <a:lnSpc>
              <a:spcPct val="100000"/>
            </a:lnSpc>
            <a:spcAft>
              <a:spcPts val="0"/>
            </a:spcAft>
          </a:pPr>
          <a:r>
            <a:rPr lang="en-US" sz="1300" dirty="0"/>
            <a:t>Individualized Instruction</a:t>
          </a:r>
        </a:p>
        <a:p>
          <a:pPr algn="ctr">
            <a:lnSpc>
              <a:spcPct val="90000"/>
            </a:lnSpc>
            <a:spcAft>
              <a:spcPct val="35000"/>
            </a:spcAft>
          </a:pPr>
          <a:endParaRPr lang="en-US" sz="1300" dirty="0"/>
        </a:p>
      </dgm:t>
    </dgm:pt>
    <dgm:pt modelId="{C7CE273E-DE5A-4718-A9FB-785988B4D667}" type="parTrans" cxnId="{EFDEFD9D-2111-4945-9CD0-A0C19320FF4B}">
      <dgm:prSet/>
      <dgm:spPr/>
      <dgm:t>
        <a:bodyPr/>
        <a:lstStyle/>
        <a:p>
          <a:endParaRPr lang="en-US"/>
        </a:p>
      </dgm:t>
    </dgm:pt>
    <dgm:pt modelId="{51985F3D-5BFE-4E7A-BB3B-FF2BD22FC20F}" type="sibTrans" cxnId="{EFDEFD9D-2111-4945-9CD0-A0C19320FF4B}">
      <dgm:prSet/>
      <dgm:spPr/>
      <dgm:t>
        <a:bodyPr/>
        <a:lstStyle/>
        <a:p>
          <a:endParaRPr lang="en-US"/>
        </a:p>
      </dgm:t>
    </dgm:pt>
    <dgm:pt modelId="{F6D145D4-2D99-4208-8954-0B7A30F2D693}" type="pres">
      <dgm:prSet presAssocID="{DECA4AAF-FC97-4656-BA66-C0592A8881B7}" presName="compositeShape" presStyleCnt="0">
        <dgm:presLayoutVars>
          <dgm:chMax val="7"/>
          <dgm:dir/>
          <dgm:resizeHandles val="exact"/>
        </dgm:presLayoutVars>
      </dgm:prSet>
      <dgm:spPr/>
    </dgm:pt>
    <dgm:pt modelId="{80455977-70B5-45B4-86C3-4FEEDB337439}" type="pres">
      <dgm:prSet presAssocID="{740D2FC4-96D2-4C48-93C8-71BD5E33ABBC}" presName="circ1" presStyleLbl="vennNode1" presStyleIdx="0" presStyleCnt="3" custScaleX="108580" custScaleY="112163" custLinFactNeighborX="43960" custLinFactNeighborY="-1943"/>
      <dgm:spPr/>
    </dgm:pt>
    <dgm:pt modelId="{883649C7-086E-4091-910D-33A6EF05C90B}" type="pres">
      <dgm:prSet presAssocID="{740D2FC4-96D2-4C48-93C8-71BD5E33ABBC}" presName="circ1Tx" presStyleLbl="revTx" presStyleIdx="0" presStyleCnt="0">
        <dgm:presLayoutVars>
          <dgm:chMax val="0"/>
          <dgm:chPref val="0"/>
          <dgm:bulletEnabled val="1"/>
        </dgm:presLayoutVars>
      </dgm:prSet>
      <dgm:spPr/>
    </dgm:pt>
    <dgm:pt modelId="{4F6FEC99-ED8E-4BAE-8229-273A488223AF}" type="pres">
      <dgm:prSet presAssocID="{2D194D67-1FF9-49FC-A439-6CBB2096A451}" presName="circ2" presStyleLbl="vennNode1" presStyleIdx="1" presStyleCnt="3" custScaleX="108580" custScaleY="108580" custLinFactNeighborX="-38474" custLinFactNeighborY="8521"/>
      <dgm:spPr/>
    </dgm:pt>
    <dgm:pt modelId="{91165755-4C28-4F44-8B7E-63E470EB7379}" type="pres">
      <dgm:prSet presAssocID="{2D194D67-1FF9-49FC-A439-6CBB2096A451}" presName="circ2Tx" presStyleLbl="revTx" presStyleIdx="0" presStyleCnt="0">
        <dgm:presLayoutVars>
          <dgm:chMax val="0"/>
          <dgm:chPref val="0"/>
          <dgm:bulletEnabled val="1"/>
        </dgm:presLayoutVars>
      </dgm:prSet>
      <dgm:spPr/>
    </dgm:pt>
    <dgm:pt modelId="{DBCB53D9-72FC-47D4-BE85-D3F42FA294E7}" type="pres">
      <dgm:prSet presAssocID="{411A6969-F879-4B12-B876-370E59F04F78}" presName="circ3" presStyleLbl="vennNode1" presStyleIdx="2" presStyleCnt="3" custScaleX="108580" custScaleY="108580" custLinFactNeighborX="-20961" custLinFactNeighborY="-63939"/>
      <dgm:spPr/>
    </dgm:pt>
    <dgm:pt modelId="{6FD65241-0F7A-4B22-A7DD-64A902B1F37D}" type="pres">
      <dgm:prSet presAssocID="{411A6969-F879-4B12-B876-370E59F04F78}" presName="circ3Tx" presStyleLbl="revTx" presStyleIdx="0" presStyleCnt="0">
        <dgm:presLayoutVars>
          <dgm:chMax val="0"/>
          <dgm:chPref val="0"/>
          <dgm:bulletEnabled val="1"/>
        </dgm:presLayoutVars>
      </dgm:prSet>
      <dgm:spPr/>
    </dgm:pt>
  </dgm:ptLst>
  <dgm:cxnLst>
    <dgm:cxn modelId="{15597929-EEC2-4A9C-AADE-1EFDB5629D57}" type="presOf" srcId="{740D2FC4-96D2-4C48-93C8-71BD5E33ABBC}" destId="{883649C7-086E-4091-910D-33A6EF05C90B}" srcOrd="1" destOrd="0" presId="urn:microsoft.com/office/officeart/2005/8/layout/venn1"/>
    <dgm:cxn modelId="{5750412D-E1A4-4067-B7BA-C1F6F4582066}" type="presOf" srcId="{2D194D67-1FF9-49FC-A439-6CBB2096A451}" destId="{4F6FEC99-ED8E-4BAE-8229-273A488223AF}" srcOrd="0" destOrd="0" presId="urn:microsoft.com/office/officeart/2005/8/layout/venn1"/>
    <dgm:cxn modelId="{5C2BB234-9979-44B1-8F37-7E0498497B9F}" type="presOf" srcId="{411A6969-F879-4B12-B876-370E59F04F78}" destId="{DBCB53D9-72FC-47D4-BE85-D3F42FA294E7}" srcOrd="0" destOrd="0" presId="urn:microsoft.com/office/officeart/2005/8/layout/venn1"/>
    <dgm:cxn modelId="{A166B75B-2976-49E7-A89F-F65A0BECA559}" type="presOf" srcId="{DECA4AAF-FC97-4656-BA66-C0592A8881B7}" destId="{F6D145D4-2D99-4208-8954-0B7A30F2D693}" srcOrd="0" destOrd="0" presId="urn:microsoft.com/office/officeart/2005/8/layout/venn1"/>
    <dgm:cxn modelId="{5195D96D-05C5-464F-B169-585F64BDC8C0}" type="presOf" srcId="{411A6969-F879-4B12-B876-370E59F04F78}" destId="{6FD65241-0F7A-4B22-A7DD-64A902B1F37D}" srcOrd="1" destOrd="0" presId="urn:microsoft.com/office/officeart/2005/8/layout/venn1"/>
    <dgm:cxn modelId="{F7E4F98F-BFB5-4582-BA30-5D0C353C6AA2}" srcId="{DECA4AAF-FC97-4656-BA66-C0592A8881B7}" destId="{2D194D67-1FF9-49FC-A439-6CBB2096A451}" srcOrd="1" destOrd="0" parTransId="{0A9B0F3C-A661-4D21-B519-72CDCC3E0F43}" sibTransId="{6075001C-FD15-4CFD-AC54-ED2F2B11D456}"/>
    <dgm:cxn modelId="{EFDEFD9D-2111-4945-9CD0-A0C19320FF4B}" srcId="{DECA4AAF-FC97-4656-BA66-C0592A8881B7}" destId="{411A6969-F879-4B12-B876-370E59F04F78}" srcOrd="2" destOrd="0" parTransId="{C7CE273E-DE5A-4718-A9FB-785988B4D667}" sibTransId="{51985F3D-5BFE-4E7A-BB3B-FF2BD22FC20F}"/>
    <dgm:cxn modelId="{F4629DAF-3141-4D74-AD11-25B12EA05783}" srcId="{DECA4AAF-FC97-4656-BA66-C0592A8881B7}" destId="{740D2FC4-96D2-4C48-93C8-71BD5E33ABBC}" srcOrd="0" destOrd="0" parTransId="{05B5C4AE-F149-4B9A-B13F-AF437D047D90}" sibTransId="{B05BC611-FC73-40A4-8775-A65DCACD8295}"/>
    <dgm:cxn modelId="{E72A68E1-EAAD-4570-B7D2-C6A32BE31B52}" type="presOf" srcId="{740D2FC4-96D2-4C48-93C8-71BD5E33ABBC}" destId="{80455977-70B5-45B4-86C3-4FEEDB337439}" srcOrd="0" destOrd="0" presId="urn:microsoft.com/office/officeart/2005/8/layout/venn1"/>
    <dgm:cxn modelId="{4B6118F2-F5CB-452C-BBBA-22FF2416CEAE}" type="presOf" srcId="{2D194D67-1FF9-49FC-A439-6CBB2096A451}" destId="{91165755-4C28-4F44-8B7E-63E470EB7379}" srcOrd="1" destOrd="0" presId="urn:microsoft.com/office/officeart/2005/8/layout/venn1"/>
    <dgm:cxn modelId="{052DB156-5184-4B4D-BDE9-CB295722C4E4}" type="presParOf" srcId="{F6D145D4-2D99-4208-8954-0B7A30F2D693}" destId="{80455977-70B5-45B4-86C3-4FEEDB337439}" srcOrd="0" destOrd="0" presId="urn:microsoft.com/office/officeart/2005/8/layout/venn1"/>
    <dgm:cxn modelId="{5B595243-F0E1-4058-ADE6-6F1F91DCE7B7}" type="presParOf" srcId="{F6D145D4-2D99-4208-8954-0B7A30F2D693}" destId="{883649C7-086E-4091-910D-33A6EF05C90B}" srcOrd="1" destOrd="0" presId="urn:microsoft.com/office/officeart/2005/8/layout/venn1"/>
    <dgm:cxn modelId="{C9CD5307-E755-433B-ADE2-339A4F7EE816}" type="presParOf" srcId="{F6D145D4-2D99-4208-8954-0B7A30F2D693}" destId="{4F6FEC99-ED8E-4BAE-8229-273A488223AF}" srcOrd="2" destOrd="0" presId="urn:microsoft.com/office/officeart/2005/8/layout/venn1"/>
    <dgm:cxn modelId="{A39B82D5-DB02-444E-9963-CED47FD8C617}" type="presParOf" srcId="{F6D145D4-2D99-4208-8954-0B7A30F2D693}" destId="{91165755-4C28-4F44-8B7E-63E470EB7379}" srcOrd="3" destOrd="0" presId="urn:microsoft.com/office/officeart/2005/8/layout/venn1"/>
    <dgm:cxn modelId="{341FE61B-F987-4F1B-9249-9F10844D161E}" type="presParOf" srcId="{F6D145D4-2D99-4208-8954-0B7A30F2D693}" destId="{DBCB53D9-72FC-47D4-BE85-D3F42FA294E7}" srcOrd="4" destOrd="0" presId="urn:microsoft.com/office/officeart/2005/8/layout/venn1"/>
    <dgm:cxn modelId="{8402B7BF-812A-454B-A669-8F41F00F9E46}" type="presParOf" srcId="{F6D145D4-2D99-4208-8954-0B7A30F2D693}" destId="{6FD65241-0F7A-4B22-A7DD-64A902B1F37D}"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55977-70B5-45B4-86C3-4FEEDB337439}">
      <dsp:nvSpPr>
        <dsp:cNvPr id="0" name=""/>
        <dsp:cNvSpPr/>
      </dsp:nvSpPr>
      <dsp:spPr>
        <a:xfrm>
          <a:off x="3429000" y="-11698"/>
          <a:ext cx="3604267" cy="3723203"/>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100000"/>
            </a:lnSpc>
            <a:spcBef>
              <a:spcPct val="0"/>
            </a:spcBef>
            <a:spcAft>
              <a:spcPts val="0"/>
            </a:spcAft>
            <a:buNone/>
          </a:pPr>
          <a:r>
            <a:rPr lang="en-US" sz="1300" b="1" kern="1200" dirty="0"/>
            <a:t>ELs</a:t>
          </a:r>
        </a:p>
        <a:p>
          <a:pPr marL="0" lvl="0" indent="0" algn="ctr" defTabSz="577850">
            <a:lnSpc>
              <a:spcPct val="100000"/>
            </a:lnSpc>
            <a:spcBef>
              <a:spcPct val="0"/>
            </a:spcBef>
            <a:spcAft>
              <a:spcPts val="0"/>
            </a:spcAft>
            <a:buNone/>
          </a:pPr>
          <a:r>
            <a:rPr lang="en-US" sz="1300" kern="1200" dirty="0"/>
            <a:t> SDAIE</a:t>
          </a:r>
        </a:p>
        <a:p>
          <a:pPr marL="0" lvl="0" indent="0" algn="ctr" defTabSz="577850">
            <a:lnSpc>
              <a:spcPct val="100000"/>
            </a:lnSpc>
            <a:spcBef>
              <a:spcPct val="0"/>
            </a:spcBef>
            <a:spcAft>
              <a:spcPts val="0"/>
            </a:spcAft>
            <a:buNone/>
          </a:pPr>
          <a:r>
            <a:rPr lang="en-US" sz="1300" kern="1200" dirty="0"/>
            <a:t>Cooperative Learning</a:t>
          </a:r>
        </a:p>
        <a:p>
          <a:pPr marL="0" lvl="0" indent="0" algn="ctr" defTabSz="577850">
            <a:lnSpc>
              <a:spcPct val="100000"/>
            </a:lnSpc>
            <a:spcBef>
              <a:spcPct val="0"/>
            </a:spcBef>
            <a:spcAft>
              <a:spcPts val="0"/>
            </a:spcAft>
            <a:buNone/>
          </a:pPr>
          <a:r>
            <a:rPr lang="en-US" sz="1300" kern="1200" dirty="0"/>
            <a:t>Multiple Representations</a:t>
          </a:r>
        </a:p>
        <a:p>
          <a:pPr marL="0" lvl="0" indent="0" algn="ctr" defTabSz="577850">
            <a:lnSpc>
              <a:spcPct val="100000"/>
            </a:lnSpc>
            <a:spcBef>
              <a:spcPct val="0"/>
            </a:spcBef>
            <a:spcAft>
              <a:spcPts val="0"/>
            </a:spcAft>
            <a:buNone/>
          </a:pPr>
          <a:r>
            <a:rPr lang="en-US" sz="1300" kern="1200" dirty="0"/>
            <a:t>Providing Context</a:t>
          </a:r>
        </a:p>
        <a:p>
          <a:pPr marL="0" lvl="0" indent="0" algn="ctr" defTabSz="577850">
            <a:lnSpc>
              <a:spcPct val="100000"/>
            </a:lnSpc>
            <a:spcBef>
              <a:spcPct val="0"/>
            </a:spcBef>
            <a:spcAft>
              <a:spcPts val="0"/>
            </a:spcAft>
            <a:buNone/>
          </a:pPr>
          <a:r>
            <a:rPr lang="en-US" sz="1300" kern="1200" dirty="0"/>
            <a:t>Activating Prior Knowledge </a:t>
          </a:r>
        </a:p>
      </dsp:txBody>
      <dsp:txXfrm>
        <a:off x="3909568" y="639862"/>
        <a:ext cx="2643129" cy="1675441"/>
      </dsp:txXfrm>
    </dsp:sp>
    <dsp:sp modelId="{4F6FEC99-ED8E-4BAE-8229-273A488223AF}">
      <dsp:nvSpPr>
        <dsp:cNvPr id="0" name=""/>
        <dsp:cNvSpPr/>
      </dsp:nvSpPr>
      <dsp:spPr>
        <a:xfrm>
          <a:off x="1890409" y="2122430"/>
          <a:ext cx="3604267" cy="360426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l" defTabSz="533400">
            <a:lnSpc>
              <a:spcPct val="90000"/>
            </a:lnSpc>
            <a:spcBef>
              <a:spcPct val="0"/>
            </a:spcBef>
            <a:spcAft>
              <a:spcPct val="35000"/>
            </a:spcAft>
            <a:buNone/>
          </a:pPr>
          <a:endParaRPr lang="en-US" sz="1200" b="1" kern="1200" dirty="0"/>
        </a:p>
        <a:p>
          <a:pPr marL="0" lvl="0" indent="0" algn="l" defTabSz="533400">
            <a:lnSpc>
              <a:spcPct val="90000"/>
            </a:lnSpc>
            <a:spcBef>
              <a:spcPct val="0"/>
            </a:spcBef>
            <a:spcAft>
              <a:spcPct val="35000"/>
            </a:spcAft>
            <a:buNone/>
          </a:pPr>
          <a:endParaRPr lang="en-US" sz="1200" b="1" kern="1200" dirty="0"/>
        </a:p>
        <a:p>
          <a:pPr marL="0" lvl="0" indent="0" algn="l" defTabSz="533400">
            <a:lnSpc>
              <a:spcPct val="90000"/>
            </a:lnSpc>
            <a:spcBef>
              <a:spcPct val="0"/>
            </a:spcBef>
            <a:spcAft>
              <a:spcPct val="35000"/>
            </a:spcAft>
            <a:buNone/>
          </a:pPr>
          <a:endParaRPr lang="en-US" sz="1200" b="1" kern="1200" dirty="0"/>
        </a:p>
        <a:p>
          <a:pPr marL="0" lvl="0" indent="0" algn="l" defTabSz="533400">
            <a:lnSpc>
              <a:spcPct val="100000"/>
            </a:lnSpc>
            <a:spcBef>
              <a:spcPct val="0"/>
            </a:spcBef>
            <a:spcAft>
              <a:spcPts val="0"/>
            </a:spcAft>
            <a:buNone/>
          </a:pPr>
          <a:r>
            <a:rPr lang="en-US" sz="1300" b="1" kern="1200" dirty="0"/>
            <a:t>Sp.Ed.&amp; ELs</a:t>
          </a:r>
        </a:p>
        <a:p>
          <a:pPr marL="0" lvl="0" indent="0" algn="l" defTabSz="533400">
            <a:lnSpc>
              <a:spcPct val="100000"/>
            </a:lnSpc>
            <a:spcBef>
              <a:spcPct val="0"/>
            </a:spcBef>
            <a:spcAft>
              <a:spcPts val="0"/>
            </a:spcAft>
            <a:buNone/>
          </a:pPr>
          <a:r>
            <a:rPr lang="en-US" sz="1300" b="1" i="1" u="sng" kern="1200" dirty="0"/>
            <a:t>Both</a:t>
          </a:r>
          <a:r>
            <a:rPr lang="en-US" sz="1300" b="0" kern="1200" dirty="0"/>
            <a:t> sets of strategies informed by:</a:t>
          </a:r>
        </a:p>
        <a:p>
          <a:pPr marL="0" lvl="0" indent="0" algn="l" defTabSz="533400">
            <a:lnSpc>
              <a:spcPct val="100000"/>
            </a:lnSpc>
            <a:spcBef>
              <a:spcPct val="0"/>
            </a:spcBef>
            <a:spcAft>
              <a:spcPts val="0"/>
            </a:spcAft>
            <a:buNone/>
          </a:pPr>
          <a:r>
            <a:rPr lang="en-US" sz="1300" b="0" kern="1200" dirty="0"/>
            <a:t>1) Language Proficiency</a:t>
          </a:r>
        </a:p>
        <a:p>
          <a:pPr marL="0" lvl="0" indent="0" algn="l" defTabSz="533400">
            <a:lnSpc>
              <a:spcPct val="100000"/>
            </a:lnSpc>
            <a:spcBef>
              <a:spcPct val="0"/>
            </a:spcBef>
            <a:spcAft>
              <a:spcPts val="0"/>
            </a:spcAft>
            <a:buNone/>
          </a:pPr>
          <a:r>
            <a:rPr lang="en-US" sz="1300" b="0" kern="1200" dirty="0"/>
            <a:t>2) Processing Disorder</a:t>
          </a:r>
        </a:p>
        <a:p>
          <a:pPr marL="0" lvl="0" indent="0" algn="l" defTabSz="533400">
            <a:lnSpc>
              <a:spcPct val="100000"/>
            </a:lnSpc>
            <a:spcBef>
              <a:spcPct val="0"/>
            </a:spcBef>
            <a:spcAft>
              <a:spcPts val="0"/>
            </a:spcAft>
            <a:buNone/>
          </a:pPr>
          <a:r>
            <a:rPr lang="en-US" sz="1300" b="0" kern="1200" dirty="0"/>
            <a:t>3) </a:t>
          </a:r>
          <a:r>
            <a:rPr lang="en-US" sz="1300" kern="1200" dirty="0"/>
            <a:t>Goal/Task</a:t>
          </a:r>
          <a:r>
            <a:rPr lang="en-US" sz="1300" b="0" kern="1200" dirty="0"/>
            <a:t> Demand</a:t>
          </a:r>
        </a:p>
        <a:p>
          <a:pPr marL="0" lvl="0" indent="0" algn="l" defTabSz="533400">
            <a:lnSpc>
              <a:spcPct val="100000"/>
            </a:lnSpc>
            <a:spcBef>
              <a:spcPct val="0"/>
            </a:spcBef>
            <a:spcAft>
              <a:spcPts val="0"/>
            </a:spcAft>
            <a:buNone/>
          </a:pPr>
          <a:r>
            <a:rPr lang="en-US" sz="1300" b="0" kern="1200" dirty="0"/>
            <a:t>4) IEP </a:t>
          </a:r>
        </a:p>
      </dsp:txBody>
      <dsp:txXfrm>
        <a:off x="2992714" y="3053533"/>
        <a:ext cx="2162560" cy="1982347"/>
      </dsp:txXfrm>
    </dsp:sp>
    <dsp:sp modelId="{DBCB53D9-72FC-47D4-BE85-D3F42FA294E7}">
      <dsp:nvSpPr>
        <dsp:cNvPr id="0" name=""/>
        <dsp:cNvSpPr/>
      </dsp:nvSpPr>
      <dsp:spPr>
        <a:xfrm>
          <a:off x="76203" y="2"/>
          <a:ext cx="3604267" cy="3604267"/>
        </a:xfrm>
        <a:prstGeom prst="ellipse">
          <a:avLst/>
        </a:prstGeom>
        <a:solidFill>
          <a:schemeClr val="accent1">
            <a:alpha val="50000"/>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577850">
            <a:lnSpc>
              <a:spcPct val="100000"/>
            </a:lnSpc>
            <a:spcBef>
              <a:spcPct val="0"/>
            </a:spcBef>
            <a:spcAft>
              <a:spcPts val="0"/>
            </a:spcAft>
            <a:buNone/>
          </a:pPr>
          <a:r>
            <a:rPr lang="en-US" sz="1300" b="1" kern="1200" dirty="0"/>
            <a:t>Sp.Ed. Students</a:t>
          </a:r>
        </a:p>
        <a:p>
          <a:pPr marL="0" lvl="0" indent="0" algn="ctr" defTabSz="577850">
            <a:lnSpc>
              <a:spcPct val="100000"/>
            </a:lnSpc>
            <a:spcBef>
              <a:spcPct val="0"/>
            </a:spcBef>
            <a:spcAft>
              <a:spcPts val="0"/>
            </a:spcAft>
            <a:buNone/>
          </a:pPr>
          <a:r>
            <a:rPr lang="en-US" sz="1300" kern="1200" dirty="0"/>
            <a:t>Adaptations such as: Modifications, Accommodations, Compensatory Strategies, Mnemonic Devices, Assistive Technology</a:t>
          </a:r>
        </a:p>
        <a:p>
          <a:pPr marL="0" lvl="0" indent="0" algn="ctr" defTabSz="577850">
            <a:lnSpc>
              <a:spcPct val="100000"/>
            </a:lnSpc>
            <a:spcBef>
              <a:spcPct val="0"/>
            </a:spcBef>
            <a:spcAft>
              <a:spcPts val="0"/>
            </a:spcAft>
            <a:buNone/>
          </a:pPr>
          <a:r>
            <a:rPr lang="en-US" sz="1300" kern="1200" dirty="0"/>
            <a:t>Primary Language Support</a:t>
          </a:r>
        </a:p>
        <a:p>
          <a:pPr marL="0" lvl="0" indent="0" algn="ctr" defTabSz="577850">
            <a:lnSpc>
              <a:spcPct val="100000"/>
            </a:lnSpc>
            <a:spcBef>
              <a:spcPct val="0"/>
            </a:spcBef>
            <a:spcAft>
              <a:spcPts val="0"/>
            </a:spcAft>
            <a:buNone/>
          </a:pPr>
          <a:r>
            <a:rPr lang="en-US" sz="1300" kern="1200" dirty="0"/>
            <a:t>Individualized Instruction</a:t>
          </a:r>
        </a:p>
        <a:p>
          <a:pPr marL="0" lvl="0" indent="0" algn="ctr" defTabSz="577850">
            <a:lnSpc>
              <a:spcPct val="90000"/>
            </a:lnSpc>
            <a:spcBef>
              <a:spcPct val="0"/>
            </a:spcBef>
            <a:spcAft>
              <a:spcPct val="35000"/>
            </a:spcAft>
            <a:buNone/>
          </a:pPr>
          <a:endParaRPr lang="en-US" sz="1300" kern="1200" dirty="0"/>
        </a:p>
      </dsp:txBody>
      <dsp:txXfrm>
        <a:off x="415605" y="931105"/>
        <a:ext cx="2162560" cy="198234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170583" cy="482027"/>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1"/>
            <a:ext cx="3170583" cy="482027"/>
          </a:xfrm>
          <a:prstGeom prst="rect">
            <a:avLst/>
          </a:prstGeom>
        </p:spPr>
        <p:txBody>
          <a:bodyPr vert="horz" lIns="94851" tIns="47425" rIns="94851" bIns="47425" rtlCol="0"/>
          <a:lstStyle>
            <a:lvl1pPr algn="r">
              <a:defRPr sz="1200"/>
            </a:lvl1pPr>
          </a:lstStyle>
          <a:p>
            <a:fld id="{672EAEDE-BE88-47D8-9DB5-6B98CFD207F8}" type="datetimeFigureOut">
              <a:rPr lang="en-US" smtClean="0"/>
              <a:t>3/28/2017</a:t>
            </a:fld>
            <a:endParaRPr lang="en-US"/>
          </a:p>
        </p:txBody>
      </p:sp>
      <p:sp>
        <p:nvSpPr>
          <p:cNvPr id="4" name="Footer Placeholder 3"/>
          <p:cNvSpPr>
            <a:spLocks noGrp="1"/>
          </p:cNvSpPr>
          <p:nvPr>
            <p:ph type="ftr" sz="quarter" idx="2"/>
          </p:nvPr>
        </p:nvSpPr>
        <p:spPr>
          <a:xfrm>
            <a:off x="0" y="9119173"/>
            <a:ext cx="3170583" cy="482027"/>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2027"/>
          </a:xfrm>
          <a:prstGeom prst="rect">
            <a:avLst/>
          </a:prstGeom>
        </p:spPr>
        <p:txBody>
          <a:bodyPr vert="horz" lIns="94851" tIns="47425" rIns="94851" bIns="47425" rtlCol="0" anchor="b"/>
          <a:lstStyle>
            <a:lvl1pPr algn="r">
              <a:defRPr sz="1200"/>
            </a:lvl1pPr>
          </a:lstStyle>
          <a:p>
            <a:fld id="{9E82C45C-0B59-4845-9D50-4D1CC590C92F}" type="slidenum">
              <a:rPr lang="en-US" smtClean="0"/>
              <a:t>‹#›</a:t>
            </a:fld>
            <a:endParaRPr lang="en-US"/>
          </a:p>
        </p:txBody>
      </p:sp>
    </p:spTree>
    <p:extLst>
      <p:ext uri="{BB962C8B-B14F-4D97-AF65-F5344CB8AC3E}">
        <p14:creationId xmlns:p14="http://schemas.microsoft.com/office/powerpoint/2010/main" val="16103584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0" tIns="48326" rIns="96650" bIns="48326" rtlCol="0"/>
          <a:lstStyle>
            <a:lvl1pPr algn="l">
              <a:defRPr sz="12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50" tIns="48326" rIns="96650" bIns="48326" rtlCol="0"/>
          <a:lstStyle>
            <a:lvl1pPr algn="r">
              <a:defRPr sz="1200"/>
            </a:lvl1pPr>
          </a:lstStyle>
          <a:p>
            <a:fld id="{54C59555-5FF6-46C3-A9C7-0E9F0E5A047A}" type="datetimeFigureOut">
              <a:rPr lang="en-US" smtClean="0"/>
              <a:pPr/>
              <a:t>3/28/2017</a:t>
            </a:fld>
            <a:endParaRPr lang="en-US"/>
          </a:p>
        </p:txBody>
      </p:sp>
      <p:sp>
        <p:nvSpPr>
          <p:cNvPr id="4" name="Slide Image Placeholder 3"/>
          <p:cNvSpPr>
            <a:spLocks noGrp="1" noRot="1" noChangeAspect="1"/>
          </p:cNvSpPr>
          <p:nvPr>
            <p:ph type="sldImg" idx="2"/>
          </p:nvPr>
        </p:nvSpPr>
        <p:spPr>
          <a:xfrm>
            <a:off x="1258888" y="720725"/>
            <a:ext cx="4797425" cy="3598863"/>
          </a:xfrm>
          <a:prstGeom prst="rect">
            <a:avLst/>
          </a:prstGeom>
          <a:noFill/>
          <a:ln w="12700">
            <a:solidFill>
              <a:prstClr val="black"/>
            </a:solidFill>
          </a:ln>
        </p:spPr>
        <p:txBody>
          <a:bodyPr vert="horz" lIns="96650" tIns="48326" rIns="96650" bIns="48326"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0" tIns="48326" rIns="96650" bIns="48326"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50" tIns="48326" rIns="96650" bIns="48326" rtlCol="0" anchor="b"/>
          <a:lstStyle>
            <a:lvl1pPr algn="l">
              <a:defRPr sz="12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0" tIns="48326" rIns="96650" bIns="48326" rtlCol="0" anchor="b"/>
          <a:lstStyle>
            <a:lvl1pPr algn="r">
              <a:defRPr sz="1200"/>
            </a:lvl1pPr>
          </a:lstStyle>
          <a:p>
            <a:fld id="{1A304B6B-3520-4976-9006-70718CDADFC4}" type="slidenum">
              <a:rPr lang="en-US" smtClean="0"/>
              <a:pPr/>
              <a:t>‹#›</a:t>
            </a:fld>
            <a:endParaRPr lang="en-US"/>
          </a:p>
        </p:txBody>
      </p:sp>
    </p:spTree>
    <p:extLst>
      <p:ext uri="{BB962C8B-B14F-4D97-AF65-F5344CB8AC3E}">
        <p14:creationId xmlns:p14="http://schemas.microsoft.com/office/powerpoint/2010/main" val="2470732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1</a:t>
            </a:fld>
            <a:endParaRPr lang="en-US"/>
          </a:p>
        </p:txBody>
      </p:sp>
    </p:spTree>
    <p:extLst>
      <p:ext uri="{BB962C8B-B14F-4D97-AF65-F5344CB8AC3E}">
        <p14:creationId xmlns:p14="http://schemas.microsoft.com/office/powerpoint/2010/main" val="24419827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10</a:t>
            </a:fld>
            <a:endParaRPr lang="en-US"/>
          </a:p>
        </p:txBody>
      </p:sp>
    </p:spTree>
    <p:extLst>
      <p:ext uri="{BB962C8B-B14F-4D97-AF65-F5344CB8AC3E}">
        <p14:creationId xmlns:p14="http://schemas.microsoft.com/office/powerpoint/2010/main" val="725276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11</a:t>
            </a:fld>
            <a:endParaRPr lang="en-US"/>
          </a:p>
        </p:txBody>
      </p:sp>
    </p:spTree>
    <p:extLst>
      <p:ext uri="{BB962C8B-B14F-4D97-AF65-F5344CB8AC3E}">
        <p14:creationId xmlns:p14="http://schemas.microsoft.com/office/powerpoint/2010/main" val="1567554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Nadia:</a:t>
            </a:r>
            <a:r>
              <a:rPr lang="en-US" baseline="0" dirty="0"/>
              <a:t> </a:t>
            </a:r>
            <a:r>
              <a:rPr lang="en-US" dirty="0"/>
              <a:t>Designated</a:t>
            </a:r>
            <a:r>
              <a:rPr lang="en-US" baseline="0" dirty="0"/>
              <a:t> ELD is NOT RTI or an intervention.  Designated ELD is required.</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12</a:t>
            </a:fld>
            <a:endParaRPr lang="en-US"/>
          </a:p>
        </p:txBody>
      </p:sp>
    </p:spTree>
    <p:extLst>
      <p:ext uri="{BB962C8B-B14F-4D97-AF65-F5344CB8AC3E}">
        <p14:creationId xmlns:p14="http://schemas.microsoft.com/office/powerpoint/2010/main" val="22158419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13</a:t>
            </a:fld>
            <a:endParaRPr lang="en-US"/>
          </a:p>
        </p:txBody>
      </p:sp>
    </p:spTree>
    <p:extLst>
      <p:ext uri="{BB962C8B-B14F-4D97-AF65-F5344CB8AC3E}">
        <p14:creationId xmlns:p14="http://schemas.microsoft.com/office/powerpoint/2010/main" val="2622444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7369">
              <a:defRPr/>
            </a:pPr>
            <a:r>
              <a:rPr lang="en-US" dirty="0"/>
              <a:t>Joanna:</a:t>
            </a:r>
            <a:r>
              <a:rPr lang="en-US" baseline="0" dirty="0"/>
              <a:t> </a:t>
            </a:r>
            <a:r>
              <a:rPr lang="en-US" dirty="0"/>
              <a:t>The Ventura County Research-Based Model (preschool through Grade 12) was developed in 2007 in response to the needs of our educational community with the belief that ALL children  and youth can learn.  The model is a three-tiered approach to instruction and intervention that includes core, strategic/targeted, and intensive instruction to support the academic as well as the social, emotional and behavioral needs of students….</a:t>
            </a:r>
          </a:p>
          <a:p>
            <a:endParaRPr lang="en-US" baseline="0" dirty="0"/>
          </a:p>
          <a:p>
            <a:r>
              <a:rPr lang="en-US" baseline="0" dirty="0"/>
              <a:t>These models/processes are for all student including </a:t>
            </a:r>
            <a:r>
              <a:rPr lang="en-US" baseline="0" dirty="0" err="1"/>
              <a:t>Els</a:t>
            </a:r>
            <a:r>
              <a:rPr lang="en-US" baseline="0" dirty="0"/>
              <a:t>.</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14</a:t>
            </a:fld>
            <a:endParaRPr lang="en-US"/>
          </a:p>
        </p:txBody>
      </p:sp>
    </p:spTree>
    <p:extLst>
      <p:ext uri="{BB962C8B-B14F-4D97-AF65-F5344CB8AC3E}">
        <p14:creationId xmlns:p14="http://schemas.microsoft.com/office/powerpoint/2010/main" val="39881230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 </a:t>
            </a:r>
          </a:p>
        </p:txBody>
      </p:sp>
      <p:sp>
        <p:nvSpPr>
          <p:cNvPr id="4" name="Slide Number Placeholder 3"/>
          <p:cNvSpPr>
            <a:spLocks noGrp="1"/>
          </p:cNvSpPr>
          <p:nvPr>
            <p:ph type="sldNum" sz="quarter" idx="10"/>
          </p:nvPr>
        </p:nvSpPr>
        <p:spPr/>
        <p:txBody>
          <a:bodyPr/>
          <a:lstStyle/>
          <a:p>
            <a:fld id="{1A304B6B-3520-4976-9006-70718CDADFC4}" type="slidenum">
              <a:rPr lang="en-US" smtClean="0"/>
              <a:pPr/>
              <a:t>15</a:t>
            </a:fld>
            <a:endParaRPr lang="en-US"/>
          </a:p>
        </p:txBody>
      </p:sp>
    </p:spTree>
    <p:extLst>
      <p:ext uri="{BB962C8B-B14F-4D97-AF65-F5344CB8AC3E}">
        <p14:creationId xmlns:p14="http://schemas.microsoft.com/office/powerpoint/2010/main" val="14579844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16</a:t>
            </a:fld>
            <a:endParaRPr lang="en-US"/>
          </a:p>
        </p:txBody>
      </p:sp>
    </p:spTree>
    <p:extLst>
      <p:ext uri="{BB962C8B-B14F-4D97-AF65-F5344CB8AC3E}">
        <p14:creationId xmlns:p14="http://schemas.microsoft.com/office/powerpoint/2010/main" val="41625958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Nadia: Native language Proficiency assessed</a:t>
            </a:r>
            <a:r>
              <a:rPr lang="en-US" baseline="0" dirty="0"/>
              <a:t> by language appraisal team, looks different in each district and based on the stage of the referral process</a:t>
            </a:r>
            <a:endParaRPr lang="en-US" dirty="0"/>
          </a:p>
          <a:p>
            <a:r>
              <a:rPr lang="en-US" dirty="0"/>
              <a:t>Refer to most updated VCOE RTI Student Review Form A  http://www.vcoe.org/Portals/7/Curriculum-Instruction/Documents/RtI/Form%20A%201.17.2017.pdf</a:t>
            </a:r>
            <a:r>
              <a:rPr lang="en-US" baseline="0" dirty="0"/>
              <a:t> </a:t>
            </a:r>
            <a:endParaRPr lang="en-US" dirty="0"/>
          </a:p>
          <a:p>
            <a:r>
              <a:rPr lang="en-US" dirty="0"/>
              <a:t>Handout</a:t>
            </a:r>
          </a:p>
        </p:txBody>
      </p:sp>
      <p:sp>
        <p:nvSpPr>
          <p:cNvPr id="4" name="Slide Number Placeholder 3"/>
          <p:cNvSpPr>
            <a:spLocks noGrp="1"/>
          </p:cNvSpPr>
          <p:nvPr>
            <p:ph type="sldNum" sz="quarter" idx="10"/>
          </p:nvPr>
        </p:nvSpPr>
        <p:spPr/>
        <p:txBody>
          <a:bodyPr/>
          <a:lstStyle/>
          <a:p>
            <a:fld id="{1A304B6B-3520-4976-9006-70718CDADFC4}" type="slidenum">
              <a:rPr lang="en-US" smtClean="0"/>
              <a:pPr/>
              <a:t>17</a:t>
            </a:fld>
            <a:endParaRPr lang="en-US"/>
          </a:p>
        </p:txBody>
      </p:sp>
    </p:spTree>
    <p:extLst>
      <p:ext uri="{BB962C8B-B14F-4D97-AF65-F5344CB8AC3E}">
        <p14:creationId xmlns:p14="http://schemas.microsoft.com/office/powerpoint/2010/main" val="21398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412">
              <a:defRPr/>
            </a:pPr>
            <a:r>
              <a:rPr lang="en-US" b="0" baseline="0" dirty="0"/>
              <a:t>Nadia:</a:t>
            </a:r>
          </a:p>
          <a:p>
            <a:pPr defTabSz="948412">
              <a:defRPr/>
            </a:pPr>
            <a:r>
              <a:rPr lang="en-US" b="0" baseline="0" dirty="0"/>
              <a:t>As the EL is acquiring BICS and CALP which can be a long process 10-12 years</a:t>
            </a:r>
          </a:p>
          <a:p>
            <a:pPr defTabSz="948412">
              <a:defRPr/>
            </a:pPr>
            <a:r>
              <a:rPr lang="en-US" b="0" baseline="0" dirty="0"/>
              <a:t>At each language acquisition stage the student will display particular characteristics.   The key question, that the SST is trying to tease out is the child’s learning struggles are due to the normal processes of 2</a:t>
            </a:r>
            <a:r>
              <a:rPr lang="en-US" b="0" baseline="30000" dirty="0"/>
              <a:t>nd</a:t>
            </a:r>
            <a:r>
              <a:rPr lang="en-US" b="0" baseline="0" dirty="0"/>
              <a:t> lang. acquisition and the typical errors we would expect. </a:t>
            </a:r>
          </a:p>
          <a:p>
            <a:endParaRPr lang="en-US" b="0" baseline="0" dirty="0"/>
          </a:p>
          <a:p>
            <a:r>
              <a:rPr lang="en-US" b="0" baseline="0" dirty="0"/>
              <a:t>Interference: communicative behavior from one language are transferred over: “</a:t>
            </a:r>
            <a:r>
              <a:rPr lang="en-US" b="0" baseline="0" dirty="0" err="1"/>
              <a:t>toma</a:t>
            </a:r>
            <a:r>
              <a:rPr lang="en-US" b="0" baseline="0" dirty="0"/>
              <a:t> </a:t>
            </a:r>
            <a:r>
              <a:rPr lang="en-US" b="0" baseline="0" dirty="0" err="1"/>
              <a:t>una</a:t>
            </a:r>
            <a:r>
              <a:rPr lang="en-US" b="0" baseline="0" dirty="0"/>
              <a:t> </a:t>
            </a:r>
            <a:r>
              <a:rPr lang="en-US" b="0" baseline="0" dirty="0" err="1"/>
              <a:t>silla</a:t>
            </a:r>
            <a:r>
              <a:rPr lang="en-US" b="0" baseline="0" dirty="0"/>
              <a:t>” “take a seat” instead of “have a set”</a:t>
            </a:r>
          </a:p>
          <a:p>
            <a:r>
              <a:rPr lang="en-US" b="0" baseline="0" dirty="0"/>
              <a:t>Code switching: using two different language in the same sentence.</a:t>
            </a:r>
          </a:p>
          <a:p>
            <a:r>
              <a:rPr lang="en-US" b="1" baseline="0" dirty="0"/>
              <a:t>Adjective come after nouns- The house green, Past tense </a:t>
            </a:r>
            <a:r>
              <a:rPr lang="en-US" b="1" baseline="0" dirty="0" err="1"/>
              <a:t>ed</a:t>
            </a:r>
            <a:r>
              <a:rPr lang="en-US" b="1" baseline="0" dirty="0"/>
              <a:t> is often </a:t>
            </a:r>
            <a:r>
              <a:rPr lang="en-US" b="1" baseline="0" dirty="0" err="1"/>
              <a:t>ommited</a:t>
            </a:r>
            <a:r>
              <a:rPr lang="en-US" b="1" baseline="0" dirty="0"/>
              <a:t>:  We walk yesterday</a:t>
            </a:r>
          </a:p>
          <a:p>
            <a:r>
              <a:rPr lang="en-US" b="1" baseline="0" dirty="0"/>
              <a:t>Superiority is demonstrated by using “</a:t>
            </a:r>
            <a:r>
              <a:rPr lang="en-US" b="1" baseline="0" dirty="0" err="1"/>
              <a:t>mas</a:t>
            </a:r>
            <a:r>
              <a:rPr lang="en-US" b="1" baseline="0" dirty="0"/>
              <a:t>”.  This car is more big.</a:t>
            </a:r>
          </a:p>
          <a:p>
            <a:endParaRPr lang="en-US" b="0" baseline="0" dirty="0"/>
          </a:p>
          <a:p>
            <a:r>
              <a:rPr lang="en-US" b="0" baseline="0" dirty="0"/>
              <a:t>I had the pleasure of working with a principal that had been Director of ELL services I would be in awe knowledgeable she was of these factors.  She would often ask teachers to bring samples that showed language development progression in comparison to the other student in class with similar CELDT levels.  This was extremely helpful in determining how his/her language progression compared to other students with similar language cultures.</a:t>
            </a:r>
          </a:p>
          <a:p>
            <a:endParaRPr lang="en-US" b="0" baseline="0" dirty="0"/>
          </a:p>
          <a:p>
            <a:r>
              <a:rPr lang="en-US" b="0" baseline="0" dirty="0"/>
              <a:t>(Handout )Reference Butterfield’s Handout-  Comparison of Language Differences Versus Disability. – </a:t>
            </a:r>
            <a:r>
              <a:rPr lang="en-US" b="1" baseline="0" dirty="0"/>
              <a:t>we are going to do this reference a bit later</a:t>
            </a:r>
          </a:p>
          <a:p>
            <a:endParaRPr lang="en-US" b="0" baseline="0" dirty="0"/>
          </a:p>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18</a:t>
            </a:fld>
            <a:endParaRPr lang="en-US"/>
          </a:p>
        </p:txBody>
      </p:sp>
    </p:spTree>
    <p:extLst>
      <p:ext uri="{BB962C8B-B14F-4D97-AF65-F5344CB8AC3E}">
        <p14:creationId xmlns:p14="http://schemas.microsoft.com/office/powerpoint/2010/main" val="4130358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Joanna and Nadia:</a:t>
            </a:r>
          </a:p>
          <a:p>
            <a:r>
              <a:rPr lang="en-US" dirty="0"/>
              <a:t>Provide</a:t>
            </a:r>
            <a:r>
              <a:rPr lang="en-US" baseline="0" dirty="0"/>
              <a:t> copies of the handout</a:t>
            </a:r>
          </a:p>
          <a:p>
            <a:endParaRPr lang="en-US" baseline="0" dirty="0"/>
          </a:p>
          <a:p>
            <a:r>
              <a:rPr lang="en-US" baseline="0" dirty="0"/>
              <a:t>Read 1-2 examples</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19</a:t>
            </a:fld>
            <a:endParaRPr lang="en-US"/>
          </a:p>
        </p:txBody>
      </p:sp>
    </p:spTree>
    <p:extLst>
      <p:ext uri="{BB962C8B-B14F-4D97-AF65-F5344CB8AC3E}">
        <p14:creationId xmlns:p14="http://schemas.microsoft.com/office/powerpoint/2010/main" val="13612669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Joanna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2</a:t>
            </a:fld>
            <a:endParaRPr lang="en-US"/>
          </a:p>
        </p:txBody>
      </p:sp>
    </p:spTree>
    <p:extLst>
      <p:ext uri="{BB962C8B-B14F-4D97-AF65-F5344CB8AC3E}">
        <p14:creationId xmlns:p14="http://schemas.microsoft.com/office/powerpoint/2010/main" val="26786291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a:p>
            <a:r>
              <a:rPr lang="en-US" dirty="0"/>
              <a:t>Walk through the pre-referral resources on the website and how they could be used.</a:t>
            </a:r>
          </a:p>
          <a:p>
            <a:r>
              <a:rPr lang="en-US" dirty="0"/>
              <a:t>Language History</a:t>
            </a:r>
            <a:r>
              <a:rPr lang="en-US" baseline="0" dirty="0"/>
              <a:t> Interview form handout</a:t>
            </a:r>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pPr/>
              <a:t>20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124772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21</a:t>
            </a:fld>
            <a:endParaRPr lang="en-US"/>
          </a:p>
        </p:txBody>
      </p:sp>
    </p:spTree>
    <p:extLst>
      <p:ext uri="{BB962C8B-B14F-4D97-AF65-F5344CB8AC3E}">
        <p14:creationId xmlns:p14="http://schemas.microsoft.com/office/powerpoint/2010/main" val="26190014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22</a:t>
            </a:fld>
            <a:endParaRPr lang="en-US"/>
          </a:p>
        </p:txBody>
      </p:sp>
    </p:spTree>
    <p:extLst>
      <p:ext uri="{BB962C8B-B14F-4D97-AF65-F5344CB8AC3E}">
        <p14:creationId xmlns:p14="http://schemas.microsoft.com/office/powerpoint/2010/main" val="10624507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pertains to all Initials and Triennial for ELs who are</a:t>
            </a:r>
            <a:r>
              <a:rPr lang="en-US" baseline="0" dirty="0"/>
              <a:t> being assessed for SPED.</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23</a:t>
            </a:fld>
            <a:endParaRPr lang="en-US"/>
          </a:p>
        </p:txBody>
      </p:sp>
    </p:spTree>
    <p:extLst>
      <p:ext uri="{BB962C8B-B14F-4D97-AF65-F5344CB8AC3E}">
        <p14:creationId xmlns:p14="http://schemas.microsoft.com/office/powerpoint/2010/main" val="27164093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24</a:t>
            </a:fld>
            <a:endParaRPr lang="en-US"/>
          </a:p>
        </p:txBody>
      </p:sp>
    </p:spTree>
    <p:extLst>
      <p:ext uri="{BB962C8B-B14F-4D97-AF65-F5344CB8AC3E}">
        <p14:creationId xmlns:p14="http://schemas.microsoft.com/office/powerpoint/2010/main" val="8072309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25</a:t>
            </a:fld>
            <a:endParaRPr lang="en-US"/>
          </a:p>
        </p:txBody>
      </p:sp>
    </p:spTree>
    <p:extLst>
      <p:ext uri="{BB962C8B-B14F-4D97-AF65-F5344CB8AC3E}">
        <p14:creationId xmlns:p14="http://schemas.microsoft.com/office/powerpoint/2010/main" val="4060638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26</a:t>
            </a:fld>
            <a:endParaRPr lang="en-US"/>
          </a:p>
        </p:txBody>
      </p:sp>
    </p:spTree>
    <p:extLst>
      <p:ext uri="{BB962C8B-B14F-4D97-AF65-F5344CB8AC3E}">
        <p14:creationId xmlns:p14="http://schemas.microsoft.com/office/powerpoint/2010/main" val="16965510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27</a:t>
            </a:fld>
            <a:endParaRPr lang="en-US"/>
          </a:p>
        </p:txBody>
      </p:sp>
    </p:spTree>
    <p:extLst>
      <p:ext uri="{BB962C8B-B14F-4D97-AF65-F5344CB8AC3E}">
        <p14:creationId xmlns:p14="http://schemas.microsoft.com/office/powerpoint/2010/main" val="14291131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28</a:t>
            </a:fld>
            <a:endParaRPr lang="en-US"/>
          </a:p>
        </p:txBody>
      </p:sp>
    </p:spTree>
    <p:extLst>
      <p:ext uri="{BB962C8B-B14F-4D97-AF65-F5344CB8AC3E}">
        <p14:creationId xmlns:p14="http://schemas.microsoft.com/office/powerpoint/2010/main" val="23622052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29</a:t>
            </a:fld>
            <a:endParaRPr lang="en-US"/>
          </a:p>
        </p:txBody>
      </p:sp>
    </p:spTree>
    <p:extLst>
      <p:ext uri="{BB962C8B-B14F-4D97-AF65-F5344CB8AC3E}">
        <p14:creationId xmlns:p14="http://schemas.microsoft.com/office/powerpoint/2010/main" val="3262033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3</a:t>
            </a:fld>
            <a:endParaRPr lang="en-US"/>
          </a:p>
        </p:txBody>
      </p:sp>
    </p:spTree>
    <p:extLst>
      <p:ext uri="{BB962C8B-B14F-4D97-AF65-F5344CB8AC3E}">
        <p14:creationId xmlns:p14="http://schemas.microsoft.com/office/powerpoint/2010/main" val="19616490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1001363">
              <a:defRPr/>
            </a:pPr>
            <a:r>
              <a:rPr lang="en-US" dirty="0"/>
              <a:t>Nadia:</a:t>
            </a:r>
          </a:p>
          <a:p>
            <a:pPr defTabSz="1001363">
              <a:defRPr/>
            </a:pPr>
            <a:r>
              <a:rPr lang="en-US" dirty="0"/>
              <a:t>Materials:  AIM Handout</a:t>
            </a:r>
          </a:p>
          <a:p>
            <a:pPr defTabSz="1001363">
              <a:defRPr/>
            </a:pPr>
            <a:endParaRPr lang="en-US" dirty="0"/>
          </a:p>
          <a:p>
            <a:pPr defTabSz="1001363">
              <a:defRPr/>
            </a:pPr>
            <a:r>
              <a:rPr lang="en-US" dirty="0"/>
              <a:t>Assessment Identification Matrix (AIM) is a broad  adaptation of the integrative model derived primarily from Ortiz and Ochoa, 2005 MAMBI</a:t>
            </a:r>
          </a:p>
          <a:p>
            <a:pPr defTabSz="1001363">
              <a:defRPr/>
            </a:pPr>
            <a:endParaRPr lang="en-US" dirty="0"/>
          </a:p>
          <a:p>
            <a:pPr defTabSz="1001363">
              <a:defRPr/>
            </a:pPr>
            <a:r>
              <a:rPr lang="en-US" dirty="0"/>
              <a:t>Bilingual</a:t>
            </a:r>
            <a:r>
              <a:rPr lang="en-US" baseline="0" dirty="0"/>
              <a:t> assessment tools were initially developed in collaboration with the Bilingual Assessment Committee at Conejo and later collaboration with Dr. Pedro </a:t>
            </a:r>
            <a:r>
              <a:rPr lang="en-US" baseline="0" dirty="0" err="1"/>
              <a:t>Olvera</a:t>
            </a:r>
            <a:r>
              <a:rPr lang="en-US" baseline="0" dirty="0"/>
              <a:t>.  The inspiration for this was a beautiful series that our SELPA put on in 2011, regarding non-discriminatory assessment of EL’s.</a:t>
            </a:r>
          </a:p>
          <a:p>
            <a:pPr defTabSz="1001363">
              <a:defRPr/>
            </a:pPr>
            <a:endParaRPr lang="en-US" baseline="0" dirty="0"/>
          </a:p>
          <a:p>
            <a:pPr defTabSz="1001363">
              <a:defRPr/>
            </a:pPr>
            <a:r>
              <a:rPr lang="en-US" baseline="0" dirty="0"/>
              <a:t>Describe reason for online access, </a:t>
            </a:r>
            <a:r>
              <a:rPr lang="en-US" baseline="0" dirty="0" err="1"/>
              <a:t>google</a:t>
            </a:r>
            <a:r>
              <a:rPr lang="en-US" baseline="0" dirty="0"/>
              <a:t>, number of viewers has exploded.  Prestigious institutions, viewers time on site has increased.  Type bilingual assessment- free!</a:t>
            </a:r>
            <a:endParaRPr lang="en-US" dirty="0"/>
          </a:p>
          <a:p>
            <a:pPr defTabSz="1001363">
              <a:defRPr/>
            </a:pPr>
            <a:endParaRPr lang="en-US" dirty="0"/>
          </a:p>
          <a:p>
            <a:pPr defTabSz="1001363">
              <a:defRPr/>
            </a:pPr>
            <a:r>
              <a:rPr lang="en-US" dirty="0"/>
              <a:t>Review Handout Purpose,</a:t>
            </a:r>
            <a:r>
              <a:rPr lang="en-US" baseline="0" dirty="0"/>
              <a:t> Define Terms, Demonstrate Language Spectrum. Emphasize that is a guideline only.  Professional </a:t>
            </a:r>
            <a:r>
              <a:rPr lang="en-US" baseline="0" dirty="0" err="1"/>
              <a:t>judgement</a:t>
            </a:r>
            <a:r>
              <a:rPr lang="en-US" baseline="0" dirty="0"/>
              <a:t>, adherence to legal requirements, and best practices and your district policies are always a must. </a:t>
            </a:r>
          </a:p>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30</a:t>
            </a:fld>
            <a:endParaRPr lang="en-US"/>
          </a:p>
        </p:txBody>
      </p:sp>
    </p:spTree>
    <p:extLst>
      <p:ext uri="{BB962C8B-B14F-4D97-AF65-F5344CB8AC3E}">
        <p14:creationId xmlns:p14="http://schemas.microsoft.com/office/powerpoint/2010/main" val="24192128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31</a:t>
            </a:fld>
            <a:endParaRPr lang="en-US"/>
          </a:p>
        </p:txBody>
      </p:sp>
    </p:spTree>
    <p:extLst>
      <p:ext uri="{BB962C8B-B14F-4D97-AF65-F5344CB8AC3E}">
        <p14:creationId xmlns:p14="http://schemas.microsoft.com/office/powerpoint/2010/main" val="10419687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When utilizing and interpreter,</a:t>
            </a:r>
            <a:r>
              <a:rPr lang="en-US" baseline="0" dirty="0"/>
              <a:t> t</a:t>
            </a:r>
            <a:r>
              <a:rPr lang="en-US" dirty="0"/>
              <a:t>he law does not specify exactly who/title</a:t>
            </a:r>
            <a:r>
              <a:rPr lang="en-US" baseline="0" dirty="0"/>
              <a:t> of the person who should assess.  However, these are additional recommendations to keep in mind.</a:t>
            </a:r>
          </a:p>
          <a:p>
            <a:endParaRPr lang="en-US" baseline="0" dirty="0"/>
          </a:p>
          <a:p>
            <a:r>
              <a:rPr lang="en-US" baseline="0" dirty="0"/>
              <a:t>Pg. 88 of Guidelines </a:t>
            </a:r>
          </a:p>
          <a:p>
            <a:r>
              <a:rPr lang="en-US" baseline="0" dirty="0"/>
              <a:t>Pg 101 of Assessing </a:t>
            </a:r>
          </a:p>
          <a:p>
            <a:endParaRPr lang="en-US" baseline="0" dirty="0"/>
          </a:p>
          <a:p>
            <a:r>
              <a:rPr lang="en-US" baseline="0" dirty="0"/>
              <a:t>In the resources you will find a quick training checklist that you can use to ensure your interpreters are trained. </a:t>
            </a:r>
          </a:p>
          <a:p>
            <a:endParaRPr lang="en-US" baseline="0" dirty="0"/>
          </a:p>
          <a:p>
            <a:r>
              <a:rPr lang="en-US" dirty="0"/>
              <a:t>Rendering the message</a:t>
            </a:r>
            <a:r>
              <a:rPr lang="en-US" baseline="0" dirty="0"/>
              <a:t> faithfully</a:t>
            </a:r>
            <a:endParaRPr lang="en-US" dirty="0"/>
          </a:p>
          <a:p>
            <a:endParaRPr lang="en-US" dirty="0"/>
          </a:p>
          <a:p>
            <a:r>
              <a:rPr lang="en-US" dirty="0"/>
              <a:t>Cultural knowledge is necessary in</a:t>
            </a:r>
            <a:r>
              <a:rPr lang="en-US" baseline="0" dirty="0"/>
              <a:t> order to interpret words or phrases, idioms that may not be interpretable without the cultural frame of reference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32</a:t>
            </a:fld>
            <a:endParaRPr lang="en-US"/>
          </a:p>
        </p:txBody>
      </p:sp>
    </p:spTree>
    <p:extLst>
      <p:ext uri="{BB962C8B-B14F-4D97-AF65-F5344CB8AC3E}">
        <p14:creationId xmlns:p14="http://schemas.microsoft.com/office/powerpoint/2010/main" val="351736380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34</a:t>
            </a:fld>
            <a:endParaRPr lang="en-US"/>
          </a:p>
        </p:txBody>
      </p:sp>
    </p:spTree>
    <p:extLst>
      <p:ext uri="{BB962C8B-B14F-4D97-AF65-F5344CB8AC3E}">
        <p14:creationId xmlns:p14="http://schemas.microsoft.com/office/powerpoint/2010/main" val="22628594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35</a:t>
            </a:fld>
            <a:endParaRPr lang="en-US"/>
          </a:p>
        </p:txBody>
      </p:sp>
    </p:spTree>
    <p:extLst>
      <p:ext uri="{BB962C8B-B14F-4D97-AF65-F5344CB8AC3E}">
        <p14:creationId xmlns:p14="http://schemas.microsoft.com/office/powerpoint/2010/main" val="141858517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36</a:t>
            </a:fld>
            <a:endParaRPr lang="en-US"/>
          </a:p>
        </p:txBody>
      </p:sp>
    </p:spTree>
    <p:extLst>
      <p:ext uri="{BB962C8B-B14F-4D97-AF65-F5344CB8AC3E}">
        <p14:creationId xmlns:p14="http://schemas.microsoft.com/office/powerpoint/2010/main" val="421098342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37</a:t>
            </a:fld>
            <a:endParaRPr lang="en-US"/>
          </a:p>
        </p:txBody>
      </p:sp>
    </p:spTree>
    <p:extLst>
      <p:ext uri="{BB962C8B-B14F-4D97-AF65-F5344CB8AC3E}">
        <p14:creationId xmlns:p14="http://schemas.microsoft.com/office/powerpoint/2010/main" val="19977360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38</a:t>
            </a:fld>
            <a:endParaRPr lang="en-US"/>
          </a:p>
        </p:txBody>
      </p:sp>
    </p:spTree>
    <p:extLst>
      <p:ext uri="{BB962C8B-B14F-4D97-AF65-F5344CB8AC3E}">
        <p14:creationId xmlns:p14="http://schemas.microsoft.com/office/powerpoint/2010/main" val="405101402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dirty="0"/>
              <a:t>Entering</a:t>
            </a:r>
            <a:r>
              <a:rPr lang="en-US" dirty="0"/>
              <a:t> everything</a:t>
            </a:r>
            <a:r>
              <a:rPr lang="en-US" baseline="0" dirty="0"/>
              <a:t> into the Student Demographics tab makes sure that it is automatically populated in the appropriate places in the IEP.  </a:t>
            </a:r>
            <a:r>
              <a:rPr lang="en-US" b="1" baseline="0" dirty="0"/>
              <a:t>Show the Student Demographics and Assessment Info/DRDP tab in SIRAS and how it works.</a:t>
            </a:r>
          </a:p>
          <a:p>
            <a:endParaRPr lang="en-US" b="1" baseline="0" dirty="0"/>
          </a:p>
          <a:p>
            <a:r>
              <a:rPr lang="en-US" b="1" baseline="0" dirty="0"/>
              <a:t>The definitive source for EL status is the Student Information System (SIS)</a:t>
            </a:r>
          </a:p>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39</a:t>
            </a:fld>
            <a:endParaRPr lang="en-US"/>
          </a:p>
        </p:txBody>
      </p:sp>
    </p:spTree>
    <p:extLst>
      <p:ext uri="{BB962C8B-B14F-4D97-AF65-F5344CB8AC3E}">
        <p14:creationId xmlns:p14="http://schemas.microsoft.com/office/powerpoint/2010/main" val="4280191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41</a:t>
            </a:fld>
            <a:endParaRPr lang="en-US"/>
          </a:p>
        </p:txBody>
      </p:sp>
    </p:spTree>
    <p:extLst>
      <p:ext uri="{BB962C8B-B14F-4D97-AF65-F5344CB8AC3E}">
        <p14:creationId xmlns:p14="http://schemas.microsoft.com/office/powerpoint/2010/main" val="11557612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 Gen </a:t>
            </a:r>
            <a:r>
              <a:rPr lang="en-US" dirty="0" err="1"/>
              <a:t>ed</a:t>
            </a:r>
            <a:r>
              <a:rPr lang="en-US" dirty="0"/>
              <a:t> Practices , pre-referral, assessment and identification</a:t>
            </a:r>
          </a:p>
          <a:p>
            <a:r>
              <a:rPr lang="en-US" dirty="0"/>
              <a:t>Joanna:</a:t>
            </a:r>
            <a:r>
              <a:rPr lang="en-US" baseline="0" dirty="0"/>
              <a:t> IEP Development</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4</a:t>
            </a:fld>
            <a:endParaRPr lang="en-US"/>
          </a:p>
        </p:txBody>
      </p:sp>
    </p:spTree>
    <p:extLst>
      <p:ext uri="{BB962C8B-B14F-4D97-AF65-F5344CB8AC3E}">
        <p14:creationId xmlns:p14="http://schemas.microsoft.com/office/powerpoint/2010/main" val="130420810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42</a:t>
            </a:fld>
            <a:endParaRPr lang="en-US"/>
          </a:p>
        </p:txBody>
      </p:sp>
    </p:spTree>
    <p:extLst>
      <p:ext uri="{BB962C8B-B14F-4D97-AF65-F5344CB8AC3E}">
        <p14:creationId xmlns:p14="http://schemas.microsoft.com/office/powerpoint/2010/main" val="9445097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baseline="0" dirty="0"/>
              <a:t>Joanna: a narrative on language proficiency levels in the communication sections.  The CELDT scores are not enough. Other Language proficiency assessment </a:t>
            </a:r>
            <a:endParaRPr lang="en-US" i="0"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43</a:t>
            </a:fld>
            <a:endParaRPr lang="en-US"/>
          </a:p>
        </p:txBody>
      </p:sp>
    </p:spTree>
    <p:extLst>
      <p:ext uri="{BB962C8B-B14F-4D97-AF65-F5344CB8AC3E}">
        <p14:creationId xmlns:p14="http://schemas.microsoft.com/office/powerpoint/2010/main" val="2593615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44</a:t>
            </a:fld>
            <a:endParaRPr lang="en-US"/>
          </a:p>
        </p:txBody>
      </p:sp>
    </p:spTree>
    <p:extLst>
      <p:ext uri="{BB962C8B-B14F-4D97-AF65-F5344CB8AC3E}">
        <p14:creationId xmlns:p14="http://schemas.microsoft.com/office/powerpoint/2010/main" val="2888360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ELD</a:t>
            </a:r>
            <a:r>
              <a:rPr lang="en-US" baseline="0" dirty="0"/>
              <a:t> standards are correlated to ELA standards.  A student may often score below intermediate in more than one area on the CELDT, (or other), however, select the area(s) that are impacting performance the most, and not the result of the disability. (i.e., listening for DHH).</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47</a:t>
            </a:fld>
            <a:endParaRPr lang="en-US"/>
          </a:p>
        </p:txBody>
      </p:sp>
    </p:spTree>
    <p:extLst>
      <p:ext uri="{BB962C8B-B14F-4D97-AF65-F5344CB8AC3E}">
        <p14:creationId xmlns:p14="http://schemas.microsoft.com/office/powerpoint/2010/main" val="22633658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a:t>
            </a:r>
            <a:r>
              <a:rPr lang="en-US" baseline="0" dirty="0"/>
              <a:t> 4 categories and aligned with the 4 tests in the PELS (Preschool English Language Survey).</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49</a:t>
            </a:fld>
            <a:endParaRPr lang="en-US"/>
          </a:p>
        </p:txBody>
      </p:sp>
    </p:spTree>
    <p:extLst>
      <p:ext uri="{BB962C8B-B14F-4D97-AF65-F5344CB8AC3E}">
        <p14:creationId xmlns:p14="http://schemas.microsoft.com/office/powerpoint/2010/main" val="11355189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a:r>
              <a:rPr lang="en-US" dirty="0"/>
              <a:t>Insert</a:t>
            </a:r>
            <a:r>
              <a:rPr lang="en-US" baseline="0" dirty="0"/>
              <a:t> new categories, refer to HO for writing goals using CELDT scores and new CCSS terminology that will align with ELPAC scores once we get them. </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50</a:t>
            </a:fld>
            <a:endParaRPr lang="en-US"/>
          </a:p>
        </p:txBody>
      </p:sp>
    </p:spTree>
    <p:extLst>
      <p:ext uri="{BB962C8B-B14F-4D97-AF65-F5344CB8AC3E}">
        <p14:creationId xmlns:p14="http://schemas.microsoft.com/office/powerpoint/2010/main" val="296769444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Model how to select</a:t>
            </a:r>
            <a:r>
              <a:rPr lang="en-US" b="1" baseline="0" dirty="0"/>
              <a:t> goals using the Wizard. Review a sample student from scores to goals choice.</a:t>
            </a:r>
            <a:endParaRPr lang="en-US" b="1"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51</a:t>
            </a:fld>
            <a:endParaRPr lang="en-US"/>
          </a:p>
        </p:txBody>
      </p:sp>
    </p:spTree>
    <p:extLst>
      <p:ext uri="{BB962C8B-B14F-4D97-AF65-F5344CB8AC3E}">
        <p14:creationId xmlns:p14="http://schemas.microsoft.com/office/powerpoint/2010/main" val="11271806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Show example of Goals page in SIRAS.</a:t>
            </a:r>
          </a:p>
        </p:txBody>
      </p:sp>
      <p:sp>
        <p:nvSpPr>
          <p:cNvPr id="4" name="Slide Number Placeholder 3"/>
          <p:cNvSpPr>
            <a:spLocks noGrp="1"/>
          </p:cNvSpPr>
          <p:nvPr>
            <p:ph type="sldNum" sz="quarter" idx="10"/>
          </p:nvPr>
        </p:nvSpPr>
        <p:spPr/>
        <p:txBody>
          <a:bodyPr/>
          <a:lstStyle/>
          <a:p>
            <a:fld id="{1A304B6B-3520-4976-9006-70718CDADFC4}" type="slidenum">
              <a:rPr lang="en-US" smtClean="0"/>
              <a:pPr/>
              <a:t>52</a:t>
            </a:fld>
            <a:endParaRPr lang="en-US"/>
          </a:p>
        </p:txBody>
      </p:sp>
    </p:spTree>
    <p:extLst>
      <p:ext uri="{BB962C8B-B14F-4D97-AF65-F5344CB8AC3E}">
        <p14:creationId xmlns:p14="http://schemas.microsoft.com/office/powerpoint/2010/main" val="23467059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54</a:t>
            </a:fld>
            <a:endParaRPr lang="en-US"/>
          </a:p>
        </p:txBody>
      </p:sp>
    </p:spTree>
    <p:extLst>
      <p:ext uri="{BB962C8B-B14F-4D97-AF65-F5344CB8AC3E}">
        <p14:creationId xmlns:p14="http://schemas.microsoft.com/office/powerpoint/2010/main" val="229121567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a:t>Show the ELD page in SIRAS, and that the</a:t>
            </a:r>
            <a:r>
              <a:rPr lang="en-US" b="1" baseline="0" dirty="0"/>
              <a:t> ELD testing results are already in.</a:t>
            </a:r>
            <a:endParaRPr lang="en-US" b="1"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55</a:t>
            </a:fld>
            <a:endParaRPr lang="en-US"/>
          </a:p>
        </p:txBody>
      </p:sp>
    </p:spTree>
    <p:extLst>
      <p:ext uri="{BB962C8B-B14F-4D97-AF65-F5344CB8AC3E}">
        <p14:creationId xmlns:p14="http://schemas.microsoft.com/office/powerpoint/2010/main" val="31949625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r>
              <a:rPr lang="en-US" baseline="0" dirty="0"/>
              <a:t> </a:t>
            </a:r>
            <a:r>
              <a:rPr lang="en-US" dirty="0"/>
              <a:t>PELS is not mandated,</a:t>
            </a:r>
            <a:r>
              <a:rPr lang="en-US" baseline="0" dirty="0"/>
              <a:t> but used for students in the process of being identified for SPED or already have an  IEP</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5</a:t>
            </a:fld>
            <a:endParaRPr lang="en-US"/>
          </a:p>
        </p:txBody>
      </p:sp>
    </p:spTree>
    <p:extLst>
      <p:ext uri="{BB962C8B-B14F-4D97-AF65-F5344CB8AC3E}">
        <p14:creationId xmlns:p14="http://schemas.microsoft.com/office/powerpoint/2010/main" val="32191190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Alternate programs include: Transitional Bilingual Education, Developmental Bilingual Education, and Two-Way Immersion.  </a:t>
            </a:r>
            <a:r>
              <a:rPr lang="en-US" b="1" dirty="0"/>
              <a:t> </a:t>
            </a:r>
            <a:endParaRPr lang="en-US" b="0"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58</a:t>
            </a:fld>
            <a:endParaRPr lang="en-US"/>
          </a:p>
        </p:txBody>
      </p:sp>
    </p:spTree>
    <p:extLst>
      <p:ext uri="{BB962C8B-B14F-4D97-AF65-F5344CB8AC3E}">
        <p14:creationId xmlns:p14="http://schemas.microsoft.com/office/powerpoint/2010/main" val="87769947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0" i="1" dirty="0"/>
              <a:t>Review</a:t>
            </a:r>
            <a:r>
              <a:rPr lang="en-US" b="0" i="1" baseline="0" dirty="0"/>
              <a:t> slide   </a:t>
            </a:r>
            <a:r>
              <a:rPr lang="en-US" dirty="0"/>
              <a:t>You must describe both</a:t>
            </a:r>
          </a:p>
        </p:txBody>
      </p:sp>
      <p:sp>
        <p:nvSpPr>
          <p:cNvPr id="4" name="Slide Number Placeholder 3"/>
          <p:cNvSpPr>
            <a:spLocks noGrp="1"/>
          </p:cNvSpPr>
          <p:nvPr>
            <p:ph type="sldNum" sz="quarter" idx="10"/>
          </p:nvPr>
        </p:nvSpPr>
        <p:spPr/>
        <p:txBody>
          <a:bodyPr/>
          <a:lstStyle/>
          <a:p>
            <a:fld id="{1A304B6B-3520-4976-9006-70718CDADFC4}" type="slidenum">
              <a:rPr lang="en-US" smtClean="0"/>
              <a:pPr/>
              <a:t>59</a:t>
            </a:fld>
            <a:endParaRPr lang="en-US"/>
          </a:p>
        </p:txBody>
      </p:sp>
    </p:spTree>
    <p:extLst>
      <p:ext uri="{BB962C8B-B14F-4D97-AF65-F5344CB8AC3E}">
        <p14:creationId xmlns:p14="http://schemas.microsoft.com/office/powerpoint/2010/main" val="154587111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These are suggestions only; any location where ELD services</a:t>
            </a:r>
            <a:r>
              <a:rPr lang="en-US" baseline="0" dirty="0"/>
              <a:t> are provided are acceptable and may be typed into the program.</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60</a:t>
            </a:fld>
            <a:endParaRPr lang="en-US"/>
          </a:p>
        </p:txBody>
      </p:sp>
    </p:spTree>
    <p:extLst>
      <p:ext uri="{BB962C8B-B14F-4D97-AF65-F5344CB8AC3E}">
        <p14:creationId xmlns:p14="http://schemas.microsoft.com/office/powerpoint/2010/main" val="33686399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They should know what their district requires, if not, they should speak to someone in charge of EL.</a:t>
            </a:r>
          </a:p>
        </p:txBody>
      </p:sp>
      <p:sp>
        <p:nvSpPr>
          <p:cNvPr id="4" name="Slide Number Placeholder 3"/>
          <p:cNvSpPr>
            <a:spLocks noGrp="1"/>
          </p:cNvSpPr>
          <p:nvPr>
            <p:ph type="sldNum" sz="quarter" idx="10"/>
          </p:nvPr>
        </p:nvSpPr>
        <p:spPr/>
        <p:txBody>
          <a:bodyPr/>
          <a:lstStyle/>
          <a:p>
            <a:fld id="{1A304B6B-3520-4976-9006-70718CDADFC4}" type="slidenum">
              <a:rPr lang="en-US" smtClean="0"/>
              <a:pPr/>
              <a:t>61</a:t>
            </a:fld>
            <a:endParaRPr lang="en-US"/>
          </a:p>
        </p:txBody>
      </p:sp>
    </p:spTree>
    <p:extLst>
      <p:ext uri="{BB962C8B-B14F-4D97-AF65-F5344CB8AC3E}">
        <p14:creationId xmlns:p14="http://schemas.microsoft.com/office/powerpoint/2010/main" val="62326397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a:t>SDAIE strategies/UDL</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62</a:t>
            </a:fld>
            <a:endParaRPr lang="en-US"/>
          </a:p>
        </p:txBody>
      </p:sp>
    </p:spTree>
    <p:extLst>
      <p:ext uri="{BB962C8B-B14F-4D97-AF65-F5344CB8AC3E}">
        <p14:creationId xmlns:p14="http://schemas.microsoft.com/office/powerpoint/2010/main" val="31166031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66506">
              <a:defRPr/>
            </a:pPr>
            <a:r>
              <a:rPr lang="en-US" dirty="0"/>
              <a:t>Discuss that each district </a:t>
            </a:r>
            <a:r>
              <a:rPr lang="en-US" baseline="0" dirty="0"/>
              <a:t>might want to handle this differently, but we need to make sure the CELDT Coordinator is able to order the right materials, etc. </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63</a:t>
            </a:fld>
            <a:endParaRPr lang="en-US"/>
          </a:p>
        </p:txBody>
      </p:sp>
    </p:spTree>
    <p:extLst>
      <p:ext uri="{BB962C8B-B14F-4D97-AF65-F5344CB8AC3E}">
        <p14:creationId xmlns:p14="http://schemas.microsoft.com/office/powerpoint/2010/main" val="237494290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students who do not meet the regular LEA criteria</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67</a:t>
            </a:fld>
            <a:endParaRPr lang="en-US"/>
          </a:p>
        </p:txBody>
      </p:sp>
    </p:spTree>
    <p:extLst>
      <p:ext uri="{BB962C8B-B14F-4D97-AF65-F5344CB8AC3E}">
        <p14:creationId xmlns:p14="http://schemas.microsoft.com/office/powerpoint/2010/main" val="290466518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a:t>
            </a:r>
            <a:r>
              <a:rPr lang="en-US" baseline="0" dirty="0"/>
              <a:t> students who do not meet the regular LEA criteria</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69</a:t>
            </a:fld>
            <a:endParaRPr lang="en-US"/>
          </a:p>
        </p:txBody>
      </p:sp>
    </p:spTree>
    <p:extLst>
      <p:ext uri="{BB962C8B-B14F-4D97-AF65-F5344CB8AC3E}">
        <p14:creationId xmlns:p14="http://schemas.microsoft.com/office/powerpoint/2010/main" val="34439533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Joanna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71</a:t>
            </a:fld>
            <a:endParaRPr lang="en-US"/>
          </a:p>
        </p:txBody>
      </p:sp>
    </p:spTree>
    <p:extLst>
      <p:ext uri="{BB962C8B-B14F-4D97-AF65-F5344CB8AC3E}">
        <p14:creationId xmlns:p14="http://schemas.microsoft.com/office/powerpoint/2010/main" val="41516809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72</a:t>
            </a:fld>
            <a:endParaRPr lang="en-US"/>
          </a:p>
        </p:txBody>
      </p:sp>
    </p:spTree>
    <p:extLst>
      <p:ext uri="{BB962C8B-B14F-4D97-AF65-F5344CB8AC3E}">
        <p14:creationId xmlns:p14="http://schemas.microsoft.com/office/powerpoint/2010/main" val="25636695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6</a:t>
            </a:fld>
            <a:endParaRPr lang="en-US"/>
          </a:p>
        </p:txBody>
      </p:sp>
    </p:spTree>
    <p:extLst>
      <p:ext uri="{BB962C8B-B14F-4D97-AF65-F5344CB8AC3E}">
        <p14:creationId xmlns:p14="http://schemas.microsoft.com/office/powerpoint/2010/main" val="19950999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After the supreme court case Lau </a:t>
            </a:r>
            <a:r>
              <a:rPr lang="en-US" dirty="0" err="1"/>
              <a:t>vs</a:t>
            </a:r>
            <a:r>
              <a:rPr lang="en-US" dirty="0"/>
              <a:t> Nichols,</a:t>
            </a:r>
            <a:r>
              <a:rPr lang="en-US" baseline="0" dirty="0"/>
              <a:t> the supreme court determined that in order for State ed. agencies to comply with Title VI of Civil Rights Act of 1964  the must take affirmative steps to ensure that LEP student can meaningfully participate in their ed. </a:t>
            </a:r>
            <a:r>
              <a:rPr lang="en-US" baseline="0" dirty="0" err="1"/>
              <a:t>prog</a:t>
            </a:r>
            <a:r>
              <a:rPr lang="en-US" baseline="0" dirty="0"/>
              <a:t>. And services.  The OCR and Civil Rights Division  provided joint guidance and resources for SEA. </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74</a:t>
            </a:fld>
            <a:endParaRPr lang="en-US"/>
          </a:p>
        </p:txBody>
      </p:sp>
    </p:spTree>
    <p:extLst>
      <p:ext uri="{BB962C8B-B14F-4D97-AF65-F5344CB8AC3E}">
        <p14:creationId xmlns:p14="http://schemas.microsoft.com/office/powerpoint/2010/main" val="374492033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75</a:t>
            </a:fld>
            <a:endParaRPr lang="en-US"/>
          </a:p>
        </p:txBody>
      </p:sp>
    </p:spTree>
    <p:extLst>
      <p:ext uri="{BB962C8B-B14F-4D97-AF65-F5344CB8AC3E}">
        <p14:creationId xmlns:p14="http://schemas.microsoft.com/office/powerpoint/2010/main" val="352496339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What curriculum strategies do EL w/disabilities need</a:t>
            </a:r>
          </a:p>
        </p:txBody>
      </p:sp>
      <p:sp>
        <p:nvSpPr>
          <p:cNvPr id="4" name="Slide Number Placeholder 3"/>
          <p:cNvSpPr>
            <a:spLocks noGrp="1"/>
          </p:cNvSpPr>
          <p:nvPr>
            <p:ph type="sldNum" sz="quarter" idx="10"/>
          </p:nvPr>
        </p:nvSpPr>
        <p:spPr/>
        <p:txBody>
          <a:bodyPr/>
          <a:lstStyle/>
          <a:p>
            <a:fld id="{1A304B6B-3520-4976-9006-70718CDADFC4}" type="slidenum">
              <a:rPr lang="en-US" smtClean="0"/>
              <a:pPr/>
              <a:t>78</a:t>
            </a:fld>
            <a:endParaRPr lang="en-US"/>
          </a:p>
        </p:txBody>
      </p:sp>
    </p:spTree>
    <p:extLst>
      <p:ext uri="{BB962C8B-B14F-4D97-AF65-F5344CB8AC3E}">
        <p14:creationId xmlns:p14="http://schemas.microsoft.com/office/powerpoint/2010/main" val="195172136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should use these strategies?</a:t>
            </a:r>
          </a:p>
          <a:p>
            <a:r>
              <a:rPr lang="en-US" dirty="0"/>
              <a:t>SDAIE strategies (linguistic support, graphic support, kinesthetic/visual</a:t>
            </a:r>
            <a:r>
              <a:rPr lang="en-US" baseline="0" dirty="0"/>
              <a:t> support</a:t>
            </a:r>
            <a:endParaRPr lang="en-US" dirty="0"/>
          </a:p>
          <a:p>
            <a:r>
              <a:rPr lang="en-US" dirty="0"/>
              <a:t>Student centered Systematic ELD- time for ELs</a:t>
            </a:r>
            <a:r>
              <a:rPr lang="en-US" baseline="0" dirty="0"/>
              <a:t> to learn and practice language in natural contexts</a:t>
            </a:r>
            <a:endParaRPr lang="en-US" dirty="0"/>
          </a:p>
        </p:txBody>
      </p:sp>
      <p:sp>
        <p:nvSpPr>
          <p:cNvPr id="4" name="Slide Number Placeholder 3"/>
          <p:cNvSpPr>
            <a:spLocks noGrp="1"/>
          </p:cNvSpPr>
          <p:nvPr>
            <p:ph type="sldNum" sz="quarter" idx="10"/>
          </p:nvPr>
        </p:nvSpPr>
        <p:spPr/>
        <p:txBody>
          <a:bodyPr/>
          <a:lstStyle/>
          <a:p>
            <a:fld id="{1A304B6B-3520-4976-9006-70718CDADFC4}" type="slidenum">
              <a:rPr lang="en-US" smtClean="0"/>
              <a:pPr/>
              <a:t>80</a:t>
            </a:fld>
            <a:endParaRPr lang="en-US"/>
          </a:p>
        </p:txBody>
      </p:sp>
    </p:spTree>
    <p:extLst>
      <p:ext uri="{BB962C8B-B14F-4D97-AF65-F5344CB8AC3E}">
        <p14:creationId xmlns:p14="http://schemas.microsoft.com/office/powerpoint/2010/main" val="216597776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i="1" dirty="0">
              <a:solidFill>
                <a:srgbClr val="FF0000"/>
              </a:solidFill>
            </a:endParaRPr>
          </a:p>
        </p:txBody>
      </p:sp>
      <p:sp>
        <p:nvSpPr>
          <p:cNvPr id="4" name="Slide Number Placeholder 3"/>
          <p:cNvSpPr>
            <a:spLocks noGrp="1"/>
          </p:cNvSpPr>
          <p:nvPr>
            <p:ph type="sldNum" sz="quarter" idx="10"/>
          </p:nvPr>
        </p:nvSpPr>
        <p:spPr/>
        <p:txBody>
          <a:bodyPr/>
          <a:lstStyle/>
          <a:p>
            <a:fld id="{1A304B6B-3520-4976-9006-70718CDADFC4}" type="slidenum">
              <a:rPr lang="en-US" smtClean="0"/>
              <a:pPr/>
              <a:t>82</a:t>
            </a:fld>
            <a:endParaRPr lang="en-US"/>
          </a:p>
        </p:txBody>
      </p:sp>
    </p:spTree>
    <p:extLst>
      <p:ext uri="{BB962C8B-B14F-4D97-AF65-F5344CB8AC3E}">
        <p14:creationId xmlns:p14="http://schemas.microsoft.com/office/powerpoint/2010/main" val="8105480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Joanna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7</a:t>
            </a:fld>
            <a:endParaRPr lang="en-US"/>
          </a:p>
        </p:txBody>
      </p:sp>
    </p:spTree>
    <p:extLst>
      <p:ext uri="{BB962C8B-B14F-4D97-AF65-F5344CB8AC3E}">
        <p14:creationId xmlns:p14="http://schemas.microsoft.com/office/powerpoint/2010/main" val="23898132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8</a:t>
            </a:fld>
            <a:endParaRPr lang="en-US"/>
          </a:p>
        </p:txBody>
      </p:sp>
    </p:spTree>
    <p:extLst>
      <p:ext uri="{BB962C8B-B14F-4D97-AF65-F5344CB8AC3E}">
        <p14:creationId xmlns:p14="http://schemas.microsoft.com/office/powerpoint/2010/main" val="9039178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Nadia</a:t>
            </a:r>
          </a:p>
        </p:txBody>
      </p:sp>
      <p:sp>
        <p:nvSpPr>
          <p:cNvPr id="4" name="Slide Number Placeholder 3"/>
          <p:cNvSpPr>
            <a:spLocks noGrp="1"/>
          </p:cNvSpPr>
          <p:nvPr>
            <p:ph type="sldNum" sz="quarter" idx="10"/>
          </p:nvPr>
        </p:nvSpPr>
        <p:spPr/>
        <p:txBody>
          <a:bodyPr/>
          <a:lstStyle/>
          <a:p>
            <a:fld id="{1A304B6B-3520-4976-9006-70718CDADFC4}" type="slidenum">
              <a:rPr lang="en-US" smtClean="0"/>
              <a:pPr/>
              <a:t>9</a:t>
            </a:fld>
            <a:endParaRPr lang="en-US"/>
          </a:p>
        </p:txBody>
      </p:sp>
    </p:spTree>
    <p:extLst>
      <p:ext uri="{BB962C8B-B14F-4D97-AF65-F5344CB8AC3E}">
        <p14:creationId xmlns:p14="http://schemas.microsoft.com/office/powerpoint/2010/main" val="18147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8B1FDE1-CEBB-455A-B0AA-FA63B97A0D3E}"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3195080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1FDE1-CEBB-455A-B0AA-FA63B97A0D3E}"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3677465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1FDE1-CEBB-455A-B0AA-FA63B97A0D3E}"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F63998B-566C-437B-A9E7-42FCF96E8AE5}" type="slidenum">
              <a:rPr lang="en-US" smtClean="0"/>
              <a:pPr/>
              <a:t>‹#›</a:t>
            </a:fld>
            <a:endParaRPr 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843469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8B1FDE1-CEBB-455A-B0AA-FA63B97A0D3E}"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30515966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8B1FDE1-CEBB-455A-B0AA-FA63B97A0D3E}"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F63998B-566C-437B-A9E7-42FCF96E8AE5}" type="slidenum">
              <a:rPr lang="en-US" smtClean="0"/>
              <a:pPr/>
              <a:t>‹#›</a:t>
            </a:fld>
            <a:endParaRPr 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6495799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98B1FDE1-CEBB-455A-B0AA-FA63B97A0D3E}"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456539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1FDE1-CEBB-455A-B0AA-FA63B97A0D3E}"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23727313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1FDE1-CEBB-455A-B0AA-FA63B97A0D3E}"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1432041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8B1FDE1-CEBB-455A-B0AA-FA63B97A0D3E}"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2634436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B1FDE1-CEBB-455A-B0AA-FA63B97A0D3E}" type="datetimeFigureOut">
              <a:rPr lang="en-US" smtClean="0"/>
              <a:pPr/>
              <a:t>3/28/2017</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539849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8B1FDE1-CEBB-455A-B0AA-FA63B97A0D3E}"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1173701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8B1FDE1-CEBB-455A-B0AA-FA63B97A0D3E}" type="datetimeFigureOut">
              <a:rPr lang="en-US" smtClean="0"/>
              <a:pPr/>
              <a:t>3/28/2017</a:t>
            </a:fld>
            <a:endParaRPr lang="en-US"/>
          </a:p>
        </p:txBody>
      </p:sp>
      <p:sp>
        <p:nvSpPr>
          <p:cNvPr id="8" name="Footer Placeholder 7"/>
          <p:cNvSpPr>
            <a:spLocks noGrp="1"/>
          </p:cNvSpPr>
          <p:nvPr>
            <p:ph type="ftr" sz="quarter" idx="11"/>
          </p:nvPr>
        </p:nvSpPr>
        <p:spPr/>
        <p:txBody>
          <a:bodyPr/>
          <a:lstStyle/>
          <a:p>
            <a:endParaRPr 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102669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8B1FDE1-CEBB-455A-B0AA-FA63B97A0D3E}" type="datetimeFigureOut">
              <a:rPr lang="en-US" smtClean="0"/>
              <a:pPr/>
              <a:t>3/28/2017</a:t>
            </a:fld>
            <a:endParaRPr lang="en-US"/>
          </a:p>
        </p:txBody>
      </p:sp>
      <p:sp>
        <p:nvSpPr>
          <p:cNvPr id="4" name="Footer Placeholder 3"/>
          <p:cNvSpPr>
            <a:spLocks noGrp="1"/>
          </p:cNvSpPr>
          <p:nvPr>
            <p:ph type="ftr" sz="quarter" idx="11"/>
          </p:nvPr>
        </p:nvSpPr>
        <p:spPr/>
        <p:txBody>
          <a:bodyPr/>
          <a:lstStyle/>
          <a:p>
            <a:endParaRPr 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3938482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B1FDE1-CEBB-455A-B0AA-FA63B97A0D3E}" type="datetimeFigureOut">
              <a:rPr lang="en-US" smtClean="0"/>
              <a:pPr/>
              <a:t>3/28/2017</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1250677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B1FDE1-CEBB-455A-B0AA-FA63B97A0D3E}"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4178432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B1FDE1-CEBB-455A-B0AA-FA63B97A0D3E}" type="datetimeFigureOut">
              <a:rPr lang="en-US" smtClean="0"/>
              <a:pPr/>
              <a:t>3/28/2017</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FF63998B-566C-437B-A9E7-42FCF96E8AE5}" type="slidenum">
              <a:rPr lang="en-US" smtClean="0"/>
              <a:pPr/>
              <a:t>‹#›</a:t>
            </a:fld>
            <a:endParaRPr lang="en-US"/>
          </a:p>
        </p:txBody>
      </p:sp>
    </p:spTree>
    <p:extLst>
      <p:ext uri="{BB962C8B-B14F-4D97-AF65-F5344CB8AC3E}">
        <p14:creationId xmlns:p14="http://schemas.microsoft.com/office/powerpoint/2010/main" val="13742879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8B1FDE1-CEBB-455A-B0AA-FA63B97A0D3E}" type="datetimeFigureOut">
              <a:rPr lang="en-US" smtClean="0"/>
              <a:pPr/>
              <a:t>3/28/2017</a:t>
            </a:fld>
            <a:endParaRPr 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FF63998B-566C-437B-A9E7-42FCF96E8AE5}" type="slidenum">
              <a:rPr lang="en-US" smtClean="0"/>
              <a:pPr/>
              <a:t>‹#›</a:t>
            </a:fld>
            <a:endParaRPr lang="en-US"/>
          </a:p>
        </p:txBody>
      </p:sp>
    </p:spTree>
    <p:extLst>
      <p:ext uri="{BB962C8B-B14F-4D97-AF65-F5344CB8AC3E}">
        <p14:creationId xmlns:p14="http://schemas.microsoft.com/office/powerpoint/2010/main" val="3417472530"/>
      </p:ext>
    </p:extLst>
  </p:cSld>
  <p:clrMap bg1="lt1" tx1="dk1" bg2="lt2" tx2="dk2" accent1="accent1" accent2="accent2" accent3="accent3" accent4="accent4" accent5="accent5" accent6="accent6" hlink="hlink" folHlink="folHlink"/>
  <p:sldLayoutIdLst>
    <p:sldLayoutId id="2147483744" r:id="rId1"/>
    <p:sldLayoutId id="2147483745" r:id="rId2"/>
    <p:sldLayoutId id="2147483746" r:id="rId3"/>
    <p:sldLayoutId id="2147483747" r:id="rId4"/>
    <p:sldLayoutId id="2147483748" r:id="rId5"/>
    <p:sldLayoutId id="2147483749" r:id="rId6"/>
    <p:sldLayoutId id="2147483750" r:id="rId7"/>
    <p:sldLayoutId id="2147483751" r:id="rId8"/>
    <p:sldLayoutId id="2147483752" r:id="rId9"/>
    <p:sldLayoutId id="2147483753" r:id="rId10"/>
    <p:sldLayoutId id="2147483754" r:id="rId11"/>
    <p:sldLayoutId id="2147483755" r:id="rId12"/>
    <p:sldLayoutId id="2147483756" r:id="rId13"/>
    <p:sldLayoutId id="2147483757" r:id="rId14"/>
    <p:sldLayoutId id="2147483758" r:id="rId15"/>
    <p:sldLayoutId id="21474837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bcselpa.org/wp-content/uploads/2014/03/ELL-Vs-Learning-Disability-Chart-copy.pdf"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vcselpa.org/"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cde.ca.gov/ta/tg/ep/documents/celdt1618guide.pdf"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www.vcselpa.org/Portals/0/Resources%20for%20Teachers%20&amp;%20Staff/Early%20Start/Preschool/PELS.pdf?ver=2015-10-21-093210-700" TargetMode="External"/><Relationship Id="rId4" Type="http://schemas.openxmlformats.org/officeDocument/2006/relationships/hyperlink" Target="http://www.vcselpa.org/Portals/0/Resources%20for%20Teachers%20&amp;%20Staff/English%20Learners/VCCALPS.pdf?ver=2016-03-14-144433-440" TargetMode="Externa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elpac.or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hyperlink" Target="http://www.sbcselpa.org/" TargetMode="External"/><Relationship Id="rId2" Type="http://schemas.openxmlformats.org/officeDocument/2006/relationships/hyperlink" Target="http://www.vcselpa.org/" TargetMode="External"/><Relationship Id="rId1" Type="http://schemas.openxmlformats.org/officeDocument/2006/relationships/slideLayout" Target="../slideLayouts/slideLayout2.xml"/><Relationship Id="rId6" Type="http://schemas.openxmlformats.org/officeDocument/2006/relationships/hyperlink" Target="https://www.wida.us/professionaldev/educatorresources/rti2.aspx" TargetMode="External"/><Relationship Id="rId5" Type="http://schemas.openxmlformats.org/officeDocument/2006/relationships/hyperlink" Target="http://www.vcoe.org/" TargetMode="External"/><Relationship Id="rId4" Type="http://schemas.openxmlformats.org/officeDocument/2006/relationships/hyperlink" Target="http://bilingualassessment.org/" TargetMode="Externa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676400" y="685800"/>
            <a:ext cx="6553200" cy="3048001"/>
          </a:xfrm>
        </p:spPr>
        <p:txBody>
          <a:bodyPr>
            <a:noAutofit/>
          </a:bodyPr>
          <a:lstStyle/>
          <a:p>
            <a:r>
              <a:rPr lang="en-US" sz="48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Special Education for English Learners:</a:t>
            </a:r>
            <a:br>
              <a:rPr lang="en-US" sz="48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r>
              <a:rPr lang="en-US" sz="480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An Overview</a:t>
            </a:r>
            <a:br>
              <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br>
            <a:endParaRPr lang="en-US" sz="2800" dirty="0"/>
          </a:p>
        </p:txBody>
      </p:sp>
      <p:sp>
        <p:nvSpPr>
          <p:cNvPr id="3" name="Subtitle 2"/>
          <p:cNvSpPr>
            <a:spLocks noGrp="1"/>
          </p:cNvSpPr>
          <p:nvPr>
            <p:ph type="subTitle" idx="1"/>
          </p:nvPr>
        </p:nvSpPr>
        <p:spPr>
          <a:xfrm>
            <a:off x="1143000" y="3479896"/>
            <a:ext cx="7848600" cy="2133600"/>
          </a:xfrm>
        </p:spPr>
        <p:txBody>
          <a:bodyPr>
            <a:normAutofit fontScale="40000" lnSpcReduction="20000"/>
          </a:bodyPr>
          <a:lstStyle/>
          <a:p>
            <a:pPr algn="ctr"/>
            <a:r>
              <a:rPr lang="en-US" sz="6600" dirty="0">
                <a:latin typeface="Calibri" panose="020F0502020204030204" pitchFamily="34" charset="0"/>
              </a:rPr>
              <a:t>Presented by:</a:t>
            </a:r>
          </a:p>
          <a:p>
            <a:pPr algn="ctr"/>
            <a:r>
              <a:rPr lang="en-US" sz="6600" dirty="0">
                <a:latin typeface="Calibri" panose="020F0502020204030204" pitchFamily="34" charset="0"/>
              </a:rPr>
              <a:t>Joanna Della Gatta, Director, Ventura County SELPA</a:t>
            </a:r>
          </a:p>
          <a:p>
            <a:pPr algn="ctr"/>
            <a:r>
              <a:rPr lang="en-US" sz="6600" dirty="0">
                <a:latin typeface="Calibri" panose="020F0502020204030204" pitchFamily="34" charset="0"/>
              </a:rPr>
              <a:t>Nadia Villapudua, L.E.P., Manager, Oxnard School District </a:t>
            </a:r>
            <a:br>
              <a:rPr lang="en-US" sz="6600" dirty="0">
                <a:latin typeface="Calibri" panose="020F0502020204030204" pitchFamily="34" charset="0"/>
              </a:rPr>
            </a:br>
            <a:br>
              <a:rPr lang="en-US" sz="4800" dirty="0">
                <a:latin typeface="Calibri" panose="020F0502020204030204" pitchFamily="34" charset="0"/>
              </a:rPr>
            </a:br>
            <a:r>
              <a:rPr lang="en-US" sz="4300" i="1" dirty="0">
                <a:latin typeface="Calibri" panose="020F0502020204030204" pitchFamily="34" charset="0"/>
              </a:rPr>
              <a:t>Mary E. Samples, Assistant Superintendent, Ventura County SELPA</a:t>
            </a:r>
            <a:br>
              <a:rPr lang="en-US" sz="4800" dirty="0">
                <a:latin typeface="Calibri" panose="020F0502020204030204" pitchFamily="34" charset="0"/>
              </a:rPr>
            </a:br>
            <a:r>
              <a:rPr lang="en-US" sz="4800" dirty="0">
                <a:latin typeface="Calibri" panose="020F0502020204030204" pitchFamily="34" charset="0"/>
              </a:rPr>
              <a:t>www.vcselpa.org</a:t>
            </a:r>
            <a:endParaRPr lang="en-US" sz="4800" b="1"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latin typeface="Calibri" panose="020F0502020204030204" pitchFamily="34" charset="0"/>
            </a:endParaRPr>
          </a:p>
        </p:txBody>
      </p:sp>
      <p:pic>
        <p:nvPicPr>
          <p:cNvPr id="4" name="Picture 4"/>
          <p:cNvPicPr>
            <a:picLocks noChangeAspect="1" noChangeArrowheads="1"/>
          </p:cNvPicPr>
          <p:nvPr/>
        </p:nvPicPr>
        <p:blipFill>
          <a:blip r:embed="rId3" cstate="print"/>
          <a:srcRect/>
          <a:stretch>
            <a:fillRect/>
          </a:stretch>
        </p:blipFill>
        <p:spPr bwMode="auto">
          <a:xfrm>
            <a:off x="304800" y="72231"/>
            <a:ext cx="1371600" cy="1227138"/>
          </a:xfrm>
          <a:prstGeom prst="rect">
            <a:avLst/>
          </a:prstGeom>
          <a:solidFill>
            <a:srgbClr val="FFFFFF"/>
          </a:solid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0-#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Pre-referral Considerations for ELs</a:t>
            </a:r>
          </a:p>
        </p:txBody>
      </p:sp>
      <p:sp>
        <p:nvSpPr>
          <p:cNvPr id="3" name="Content Placeholder 2"/>
          <p:cNvSpPr>
            <a:spLocks noGrp="1"/>
          </p:cNvSpPr>
          <p:nvPr>
            <p:ph idx="1"/>
          </p:nvPr>
        </p:nvSpPr>
        <p:spPr/>
        <p:txBody>
          <a:bodyPr>
            <a:normAutofit/>
          </a:bodyPr>
          <a:lstStyle/>
          <a:p>
            <a:r>
              <a:rPr lang="en-US" b="1" dirty="0">
                <a:latin typeface="Calibri" panose="020F0502020204030204" pitchFamily="34" charset="0"/>
              </a:rPr>
              <a:t>EC 56303.</a:t>
            </a:r>
            <a:r>
              <a:rPr lang="en-US" dirty="0">
                <a:latin typeface="Calibri" panose="020F0502020204030204" pitchFamily="34" charset="0"/>
              </a:rPr>
              <a:t> A pupil shall be referred for special educational instruction and services only </a:t>
            </a:r>
            <a:r>
              <a:rPr lang="en-US" b="1" u="sng" dirty="0">
                <a:latin typeface="Calibri" panose="020F0502020204030204" pitchFamily="34" charset="0"/>
              </a:rPr>
              <a:t>after the resources of the regular education program have been considered and, where appropriate, utilized.</a:t>
            </a:r>
          </a:p>
          <a:p>
            <a:pPr>
              <a:buNone/>
            </a:pPr>
            <a:endParaRPr lang="en-US" b="1" u="sng" dirty="0">
              <a:latin typeface="Calibri" panose="020F0502020204030204" pitchFamily="34" charset="0"/>
            </a:endParaRPr>
          </a:p>
          <a:p>
            <a:r>
              <a:rPr lang="en-US" b="1" dirty="0">
                <a:latin typeface="Calibri" panose="020F0502020204030204" pitchFamily="34" charset="0"/>
              </a:rPr>
              <a:t>5 CCR 3030 </a:t>
            </a:r>
            <a:r>
              <a:rPr lang="en-US" dirty="0">
                <a:latin typeface="Calibri" panose="020F0502020204030204" pitchFamily="34" charset="0"/>
              </a:rPr>
              <a:t>….(</a:t>
            </a:r>
            <a:r>
              <a:rPr lang="en-US" dirty="0" err="1">
                <a:latin typeface="Calibri" panose="020F0502020204030204" pitchFamily="34" charset="0"/>
              </a:rPr>
              <a:t>i</a:t>
            </a:r>
            <a:r>
              <a:rPr lang="en-US" dirty="0">
                <a:latin typeface="Calibri" panose="020F0502020204030204" pitchFamily="34" charset="0"/>
              </a:rPr>
              <a:t>) Data that demonstrate that prior to, or as a part of, the referral process, the pupil was provided </a:t>
            </a:r>
            <a:r>
              <a:rPr lang="en-US" b="1" u="sng" dirty="0">
                <a:latin typeface="Calibri" panose="020F0502020204030204" pitchFamily="34" charset="0"/>
              </a:rPr>
              <a:t>appropriate instruction in regular education settings,</a:t>
            </a:r>
            <a:r>
              <a:rPr lang="en-US" dirty="0">
                <a:latin typeface="Calibri" panose="020F0502020204030204" pitchFamily="34" charset="0"/>
              </a:rPr>
              <a:t> delivered </a:t>
            </a:r>
            <a:r>
              <a:rPr lang="en-US" b="1" u="sng" dirty="0">
                <a:latin typeface="Calibri" panose="020F0502020204030204" pitchFamily="34" charset="0"/>
              </a:rPr>
              <a:t>by qualified personnel;</a:t>
            </a:r>
            <a:r>
              <a:rPr lang="en-US" dirty="0">
                <a:latin typeface="Calibri" panose="020F0502020204030204" pitchFamily="34" charset="0"/>
              </a:rPr>
              <a:t> </a:t>
            </a:r>
          </a:p>
          <a:p>
            <a:endParaRPr lang="en-US" b="1" dirty="0">
              <a:latin typeface="Calibri" panose="020F0502020204030204" pitchFamily="34" charset="0"/>
            </a:endParaRPr>
          </a:p>
          <a:p>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1" y="624110"/>
            <a:ext cx="7010400" cy="1280890"/>
          </a:xfrm>
        </p:spPr>
        <p:txBody>
          <a:bodyPr/>
          <a:lstStyle/>
          <a:p>
            <a:br>
              <a:rPr lang="en-US" dirty="0"/>
            </a:br>
            <a:r>
              <a:rPr lang="en-US" dirty="0"/>
              <a:t>High Quality Instruction for ELs</a:t>
            </a:r>
          </a:p>
        </p:txBody>
      </p:sp>
      <p:sp>
        <p:nvSpPr>
          <p:cNvPr id="3" name="Content Placeholder 2"/>
          <p:cNvSpPr>
            <a:spLocks noGrp="1"/>
          </p:cNvSpPr>
          <p:nvPr>
            <p:ph idx="1"/>
          </p:nvPr>
        </p:nvSpPr>
        <p:spPr/>
        <p:txBody>
          <a:bodyPr/>
          <a:lstStyle/>
          <a:p>
            <a:endParaRPr lang="en-US" dirty="0"/>
          </a:p>
          <a:p>
            <a:r>
              <a:rPr lang="en-US" sz="2400" dirty="0">
                <a:latin typeface="Calibri" panose="020F0502020204030204" pitchFamily="34" charset="0"/>
              </a:rPr>
              <a:t>“It is fully expected that all English learners will receive high quality CCSS-based instruction as well as ELD standards-based instruction”</a:t>
            </a:r>
          </a:p>
          <a:p>
            <a:endParaRPr lang="en-US" dirty="0">
              <a:latin typeface="Calibri" panose="020F0502020204030204" pitchFamily="34" charset="0"/>
            </a:endParaRPr>
          </a:p>
          <a:p>
            <a:pPr lvl="3"/>
            <a:r>
              <a:rPr lang="en-US" dirty="0">
                <a:latin typeface="Calibri" panose="020F0502020204030204" pitchFamily="34" charset="0"/>
              </a:rPr>
              <a:t>California ELD Standards, 2012 (Appendix D  (p.4)) as cited in ELITE 2016-VCOE Curriculum and Instruction</a:t>
            </a:r>
          </a:p>
          <a:p>
            <a:pPr lvl="3"/>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OBLIGATION</a:t>
            </a:r>
          </a:p>
        </p:txBody>
      </p:sp>
      <p:sp>
        <p:nvSpPr>
          <p:cNvPr id="3" name="Content Placeholder 2"/>
          <p:cNvSpPr>
            <a:spLocks noGrp="1"/>
          </p:cNvSpPr>
          <p:nvPr>
            <p:ph idx="1"/>
          </p:nvPr>
        </p:nvSpPr>
        <p:spPr/>
        <p:txBody>
          <a:bodyPr/>
          <a:lstStyle/>
          <a:p>
            <a:pPr>
              <a:buNone/>
            </a:pPr>
            <a:r>
              <a:rPr lang="en-US" sz="2400" b="1" dirty="0">
                <a:latin typeface="Calibri" panose="020F0502020204030204" pitchFamily="34" charset="0"/>
              </a:rPr>
              <a:t>OBLIGATION #1       Designated ELD</a:t>
            </a:r>
          </a:p>
          <a:p>
            <a:r>
              <a:rPr lang="en-US" dirty="0">
                <a:latin typeface="Calibri" panose="020F0502020204030204" pitchFamily="34" charset="0"/>
              </a:rPr>
              <a:t>Protected time during the regular school day where qualified teachers work with English learners grouped by similar proficiency levels</a:t>
            </a:r>
          </a:p>
          <a:p>
            <a:pPr>
              <a:buNone/>
            </a:pPr>
            <a:endParaRPr lang="en-US" dirty="0">
              <a:latin typeface="Calibri" panose="020F0502020204030204" pitchFamily="34" charset="0"/>
            </a:endParaRPr>
          </a:p>
          <a:p>
            <a:r>
              <a:rPr lang="en-US" dirty="0">
                <a:latin typeface="Calibri" panose="020F0502020204030204" pitchFamily="34" charset="0"/>
              </a:rPr>
              <a:t>Main Focus</a:t>
            </a:r>
          </a:p>
          <a:p>
            <a:pPr lvl="1"/>
            <a:r>
              <a:rPr lang="en-US" dirty="0">
                <a:latin typeface="Calibri" panose="020F0502020204030204" pitchFamily="34" charset="0"/>
              </a:rPr>
              <a:t>Student </a:t>
            </a:r>
            <a:r>
              <a:rPr lang="en-US" u="sng" dirty="0">
                <a:latin typeface="Calibri" panose="020F0502020204030204" pitchFamily="34" charset="0"/>
              </a:rPr>
              <a:t>production</a:t>
            </a:r>
            <a:r>
              <a:rPr lang="en-US" dirty="0">
                <a:latin typeface="Calibri" panose="020F0502020204030204" pitchFamily="34" charset="0"/>
              </a:rPr>
              <a:t> of language (Speaking and Writing) using the CA ELD Standards</a:t>
            </a:r>
          </a:p>
          <a:p>
            <a:pPr lvl="1"/>
            <a:endParaRPr lang="en-US" dirty="0">
              <a:latin typeface="Calibri" panose="020F0502020204030204" pitchFamily="34" charset="0"/>
            </a:endParaRPr>
          </a:p>
          <a:p>
            <a:pPr lvl="1">
              <a:buNone/>
            </a:pPr>
            <a:r>
              <a:rPr lang="en-US" dirty="0">
                <a:latin typeface="Calibri" panose="020F0502020204030204" pitchFamily="34" charset="0"/>
              </a:rPr>
              <a:t>ELITE 2016-VCOE Curriculum and Instruction</a:t>
            </a:r>
          </a:p>
          <a:p>
            <a:pPr lvl="1"/>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DUAL OBLIGATION</a:t>
            </a:r>
          </a:p>
        </p:txBody>
      </p:sp>
      <p:sp>
        <p:nvSpPr>
          <p:cNvPr id="3" name="Content Placeholder 2"/>
          <p:cNvSpPr>
            <a:spLocks noGrp="1"/>
          </p:cNvSpPr>
          <p:nvPr>
            <p:ph idx="1"/>
          </p:nvPr>
        </p:nvSpPr>
        <p:spPr/>
        <p:txBody>
          <a:bodyPr>
            <a:normAutofit lnSpcReduction="10000"/>
          </a:bodyPr>
          <a:lstStyle/>
          <a:p>
            <a:pPr>
              <a:buNone/>
            </a:pPr>
            <a:r>
              <a:rPr lang="en-US" sz="2600" b="1" dirty="0">
                <a:latin typeface="Calibri" panose="020F0502020204030204" pitchFamily="34" charset="0"/>
              </a:rPr>
              <a:t>OBLIGATION #2      Integrated ELD</a:t>
            </a:r>
          </a:p>
          <a:p>
            <a:pPr>
              <a:buNone/>
            </a:pPr>
            <a:r>
              <a:rPr lang="en-US" dirty="0">
                <a:latin typeface="Calibri" panose="020F0502020204030204" pitchFamily="34" charset="0"/>
              </a:rPr>
              <a:t>Providing meaningful access to ALL grade-level CCSS academic content through research based strategies and techniques (SDAIE) used in tandem with ELD Standards</a:t>
            </a:r>
          </a:p>
          <a:p>
            <a:pPr>
              <a:buNone/>
            </a:pPr>
            <a:endParaRPr lang="en-US" dirty="0">
              <a:latin typeface="Calibri" panose="020F0502020204030204" pitchFamily="34" charset="0"/>
            </a:endParaRPr>
          </a:p>
          <a:p>
            <a:r>
              <a:rPr lang="en-US" dirty="0">
                <a:latin typeface="Calibri" panose="020F0502020204030204" pitchFamily="34" charset="0"/>
              </a:rPr>
              <a:t>Main Focus</a:t>
            </a:r>
          </a:p>
          <a:p>
            <a:pPr lvl="1"/>
            <a:r>
              <a:rPr lang="en-US" u="sng" dirty="0">
                <a:latin typeface="Calibri" panose="020F0502020204030204" pitchFamily="34" charset="0"/>
              </a:rPr>
              <a:t>Accessing &amp; mastering</a:t>
            </a:r>
            <a:r>
              <a:rPr lang="en-US" dirty="0">
                <a:latin typeface="Calibri" panose="020F0502020204030204" pitchFamily="34" charset="0"/>
              </a:rPr>
              <a:t> content standards across </a:t>
            </a:r>
            <a:r>
              <a:rPr lang="en-US" u="sng" dirty="0">
                <a:latin typeface="Calibri" panose="020F0502020204030204" pitchFamily="34" charset="0"/>
              </a:rPr>
              <a:t>all</a:t>
            </a:r>
            <a:r>
              <a:rPr lang="en-US" dirty="0">
                <a:latin typeface="Calibri" panose="020F0502020204030204" pitchFamily="34" charset="0"/>
              </a:rPr>
              <a:t> disciplines while using ELD standards to amplifying/highlight  the key language knowledge and skills needed for ELs to succeed</a:t>
            </a:r>
          </a:p>
          <a:p>
            <a:pPr lvl="1"/>
            <a:endParaRPr lang="en-US" dirty="0">
              <a:latin typeface="Calibri" panose="020F0502020204030204" pitchFamily="34" charset="0"/>
            </a:endParaRPr>
          </a:p>
          <a:p>
            <a:pPr lvl="2">
              <a:buNone/>
            </a:pPr>
            <a:r>
              <a:rPr lang="en-US" dirty="0">
                <a:latin typeface="Calibri" panose="020F0502020204030204" pitchFamily="34" charset="0"/>
              </a:rPr>
              <a:t>ELITE 2016-VCOE Curriculum and Instruction</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82406"/>
            <a:ext cx="6589199" cy="671290"/>
          </a:xfrm>
        </p:spPr>
        <p:txBody>
          <a:bodyPr/>
          <a:lstStyle/>
          <a:p>
            <a:r>
              <a:rPr lang="en-US" dirty="0"/>
              <a:t>Ventura County RtI2/MTSS</a:t>
            </a:r>
          </a:p>
        </p:txBody>
      </p:sp>
      <p:sp>
        <p:nvSpPr>
          <p:cNvPr id="3" name="Content Placeholder 2"/>
          <p:cNvSpPr>
            <a:spLocks noGrp="1"/>
          </p:cNvSpPr>
          <p:nvPr>
            <p:ph idx="1"/>
          </p:nvPr>
        </p:nvSpPr>
        <p:spPr>
          <a:xfrm>
            <a:off x="2438400" y="6115179"/>
            <a:ext cx="7003905" cy="667487"/>
          </a:xfrm>
        </p:spPr>
        <p:txBody>
          <a:bodyPr>
            <a:normAutofit fontScale="85000" lnSpcReduction="10000"/>
          </a:bodyPr>
          <a:lstStyle/>
          <a:p>
            <a:pPr>
              <a:buNone/>
            </a:pPr>
            <a:endParaRPr lang="en-US" dirty="0"/>
          </a:p>
          <a:p>
            <a:pPr>
              <a:buNone/>
            </a:pPr>
            <a:r>
              <a:rPr lang="en-US" dirty="0"/>
              <a:t>VCOE/Programs and Services/Curriculum and Instruction/RtI2 MTSS</a:t>
            </a:r>
          </a:p>
          <a:p>
            <a:pPr>
              <a:buNone/>
            </a:pPr>
            <a:endParaRPr lang="en-US" dirty="0"/>
          </a:p>
        </p:txBody>
      </p:sp>
      <p:pic>
        <p:nvPicPr>
          <p:cNvPr id="4" name="Picture 3"/>
          <p:cNvPicPr>
            <a:picLocks noChangeAspect="1"/>
          </p:cNvPicPr>
          <p:nvPr/>
        </p:nvPicPr>
        <p:blipFill>
          <a:blip r:embed="rId3"/>
          <a:stretch>
            <a:fillRect/>
          </a:stretch>
        </p:blipFill>
        <p:spPr>
          <a:xfrm>
            <a:off x="3720440" y="753696"/>
            <a:ext cx="2756560" cy="5660590"/>
          </a:xfrm>
          <a:prstGeom prst="rect">
            <a:avLst/>
          </a:prstGeom>
        </p:spPr>
      </p:pic>
    </p:spTree>
    <p:extLst>
      <p:ext uri="{BB962C8B-B14F-4D97-AF65-F5344CB8AC3E}">
        <p14:creationId xmlns:p14="http://schemas.microsoft.com/office/powerpoint/2010/main" val="19365234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RtI</a:t>
            </a:r>
            <a:r>
              <a:rPr lang="en-US" dirty="0"/>
              <a:t> Research</a:t>
            </a:r>
          </a:p>
        </p:txBody>
      </p:sp>
      <p:sp>
        <p:nvSpPr>
          <p:cNvPr id="3" name="Content Placeholder 2"/>
          <p:cNvSpPr>
            <a:spLocks noGrp="1"/>
          </p:cNvSpPr>
          <p:nvPr>
            <p:ph idx="1"/>
          </p:nvPr>
        </p:nvSpPr>
        <p:spPr/>
        <p:txBody>
          <a:bodyPr>
            <a:normAutofit/>
          </a:bodyPr>
          <a:lstStyle/>
          <a:p>
            <a:pPr marL="457200" indent="-457200">
              <a:spcBef>
                <a:spcPct val="20000"/>
              </a:spcBef>
              <a:buSzPct val="100000"/>
              <a:buFont typeface="Wingdings" charset="2"/>
              <a:buChar char="Ø"/>
              <a:defRPr/>
            </a:pPr>
            <a:r>
              <a:rPr lang="en-US" dirty="0">
                <a:latin typeface="Calibri" panose="020F0502020204030204" pitchFamily="34" charset="0"/>
                <a:cs typeface="Rockwell"/>
              </a:rPr>
              <a:t>ELLs without learning difficulties or (mild learning disabilities) have been shown to demonstrate gains in phonemic awareness and phonics skills when provided systematic Tier 2 instruction in foundational literacy skills </a:t>
            </a:r>
            <a:r>
              <a:rPr lang="en-US" dirty="0">
                <a:solidFill>
                  <a:schemeClr val="accent1"/>
                </a:solidFill>
                <a:latin typeface="Calibri" panose="020F0502020204030204" pitchFamily="34" charset="0"/>
                <a:cs typeface="Rockwell"/>
              </a:rPr>
              <a:t>(Vaughn et al., 2006)</a:t>
            </a:r>
          </a:p>
          <a:p>
            <a:pPr>
              <a:spcBef>
                <a:spcPct val="20000"/>
              </a:spcBef>
              <a:buSzPct val="100000"/>
              <a:defRPr/>
            </a:pPr>
            <a:endParaRPr lang="en-US" dirty="0">
              <a:latin typeface="Calibri" panose="020F0502020204030204" pitchFamily="34" charset="0"/>
              <a:cs typeface="Rockwell"/>
            </a:endParaRPr>
          </a:p>
          <a:p>
            <a:pPr marL="457200" indent="-457200">
              <a:spcBef>
                <a:spcPct val="20000"/>
              </a:spcBef>
              <a:buSzPct val="100000"/>
              <a:buFont typeface="Wingdings" charset="2"/>
              <a:buChar char="Ø"/>
              <a:defRPr/>
            </a:pPr>
            <a:r>
              <a:rPr lang="en-US" dirty="0">
                <a:latin typeface="Calibri" panose="020F0502020204030204" pitchFamily="34" charset="0"/>
                <a:cs typeface="Rockwell"/>
              </a:rPr>
              <a:t>ELLs also need sufficient time to develop comparable levels of language proficiency beyond phonology and may  need support for years</a:t>
            </a:r>
          </a:p>
          <a:p>
            <a:pPr>
              <a:spcBef>
                <a:spcPct val="20000"/>
              </a:spcBef>
              <a:buSzPct val="100000"/>
              <a:defRPr/>
            </a:pPr>
            <a:endParaRPr lang="en-US" dirty="0">
              <a:latin typeface="Calibri" panose="020F0502020204030204" pitchFamily="34" charset="0"/>
              <a:cs typeface="Rockwell"/>
            </a:endParaRPr>
          </a:p>
          <a:p>
            <a:pPr marL="457200" indent="-457200">
              <a:spcBef>
                <a:spcPct val="20000"/>
              </a:spcBef>
              <a:buSzPct val="100000"/>
              <a:buFont typeface="Wingdings" charset="2"/>
              <a:buChar char="Ø"/>
              <a:defRPr/>
            </a:pPr>
            <a:r>
              <a:rPr lang="en-US" dirty="0">
                <a:latin typeface="Calibri" panose="020F0502020204030204" pitchFamily="34" charset="0"/>
                <a:cs typeface="Rockwell"/>
              </a:rPr>
              <a:t>Students who are ELLs require ongoing and sustained instruction in English language, ELD, as part of the core areas for as long as possible </a:t>
            </a:r>
            <a:r>
              <a:rPr lang="en-US" dirty="0">
                <a:solidFill>
                  <a:srgbClr val="C66951"/>
                </a:solidFill>
                <a:latin typeface="Calibri" panose="020F0502020204030204" pitchFamily="34" charset="0"/>
                <a:cs typeface="Rockwell"/>
              </a:rPr>
              <a:t>(Dixon, Zhao, &amp; Shin, 2012)</a:t>
            </a:r>
          </a:p>
          <a:p>
            <a:endParaRPr lang="en-US" dirty="0"/>
          </a:p>
        </p:txBody>
      </p:sp>
    </p:spTree>
    <p:extLst>
      <p:ext uri="{BB962C8B-B14F-4D97-AF65-F5344CB8AC3E}">
        <p14:creationId xmlns:p14="http://schemas.microsoft.com/office/powerpoint/2010/main" val="171109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Guidelines when selecting Interventions for English Learners:</a:t>
            </a:r>
            <a:br>
              <a:rPr lang="en-US" b="1" dirty="0"/>
            </a:br>
            <a:endParaRPr lang="en-US" dirty="0"/>
          </a:p>
        </p:txBody>
      </p:sp>
      <p:sp>
        <p:nvSpPr>
          <p:cNvPr id="3" name="Content Placeholder 2"/>
          <p:cNvSpPr>
            <a:spLocks noGrp="1"/>
          </p:cNvSpPr>
          <p:nvPr>
            <p:ph idx="1"/>
          </p:nvPr>
        </p:nvSpPr>
        <p:spPr/>
        <p:txBody>
          <a:bodyPr>
            <a:normAutofit lnSpcReduction="10000"/>
          </a:bodyPr>
          <a:lstStyle/>
          <a:p>
            <a:pPr lvl="0"/>
            <a:endParaRPr lang="en-US" dirty="0"/>
          </a:p>
          <a:p>
            <a:pPr lvl="0"/>
            <a:r>
              <a:rPr lang="en-US" dirty="0">
                <a:latin typeface="Calibri" panose="020F0502020204030204" pitchFamily="34" charset="0"/>
              </a:rPr>
              <a:t>The student’s language proficiency in their native (L1) and second language (L2) across all domains</a:t>
            </a:r>
          </a:p>
          <a:p>
            <a:pPr lvl="0"/>
            <a:r>
              <a:rPr lang="en-US" dirty="0">
                <a:latin typeface="Calibri" panose="020F0502020204030204" pitchFamily="34" charset="0"/>
              </a:rPr>
              <a:t>The linguistic demands of the literacy intervention</a:t>
            </a:r>
          </a:p>
          <a:p>
            <a:pPr lvl="0"/>
            <a:r>
              <a:rPr lang="en-US" dirty="0">
                <a:latin typeface="Calibri" panose="020F0502020204030204" pitchFamily="34" charset="0"/>
              </a:rPr>
              <a:t>Availability of native language support</a:t>
            </a:r>
          </a:p>
          <a:p>
            <a:r>
              <a:rPr lang="en-US" dirty="0">
                <a:latin typeface="Calibri" panose="020F0502020204030204" pitchFamily="34" charset="0"/>
              </a:rPr>
              <a:t>For Designated ELD students should be grouped with students with similar proficiency levels.</a:t>
            </a:r>
          </a:p>
          <a:p>
            <a:r>
              <a:rPr lang="en-US" dirty="0">
                <a:latin typeface="Calibri" panose="020F0502020204030204" pitchFamily="34" charset="0"/>
              </a:rPr>
              <a:t>For targeted interventions, English learners “may benefit from being grouped with peers with similar learning needs.”</a:t>
            </a:r>
          </a:p>
          <a:p>
            <a:pPr lvl="0"/>
            <a:endParaRPr lang="en-US" dirty="0">
              <a:latin typeface="Calibri" panose="020F0502020204030204" pitchFamily="34" charset="0"/>
            </a:endParaRPr>
          </a:p>
          <a:p>
            <a:pPr lvl="0">
              <a:buNone/>
            </a:pPr>
            <a:r>
              <a:rPr lang="en-US" sz="1200" dirty="0">
                <a:latin typeface="Calibri" panose="020F0502020204030204" pitchFamily="34" charset="0"/>
              </a:rPr>
              <a:t>Coffee &amp; Ray-Subramanian, 2010, p.34 as cited in Olvera &amp; Villapudua, 2014, Butterfield, Read 2016</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24110"/>
            <a:ext cx="7766160" cy="595090"/>
          </a:xfrm>
        </p:spPr>
        <p:txBody>
          <a:bodyPr>
            <a:normAutofit/>
          </a:bodyPr>
          <a:lstStyle/>
          <a:p>
            <a:r>
              <a:rPr lang="en-US" sz="3200" dirty="0"/>
              <a:t>Critical Pre-Referral Information for ELs</a:t>
            </a:r>
          </a:p>
        </p:txBody>
      </p:sp>
      <p:sp>
        <p:nvSpPr>
          <p:cNvPr id="3" name="Content Placeholder 2"/>
          <p:cNvSpPr>
            <a:spLocks noGrp="1"/>
          </p:cNvSpPr>
          <p:nvPr>
            <p:ph sz="half" idx="1"/>
          </p:nvPr>
        </p:nvSpPr>
        <p:spPr>
          <a:xfrm>
            <a:off x="609600" y="1600200"/>
            <a:ext cx="4530347" cy="5029199"/>
          </a:xfrm>
        </p:spPr>
        <p:txBody>
          <a:bodyPr>
            <a:normAutofit fontScale="85000" lnSpcReduction="20000"/>
          </a:bodyPr>
          <a:lstStyle/>
          <a:p>
            <a:pPr algn="ctr">
              <a:buNone/>
            </a:pPr>
            <a:r>
              <a:rPr lang="en-US" sz="2800" b="1" dirty="0">
                <a:latin typeface="Calibri" panose="020F0502020204030204" pitchFamily="34" charset="0"/>
              </a:rPr>
              <a:t>SSTs: A </a:t>
            </a:r>
            <a:r>
              <a:rPr lang="en-US" sz="2800" b="1" u="sng" dirty="0">
                <a:latin typeface="Calibri" panose="020F0502020204030204" pitchFamily="34" charset="0"/>
              </a:rPr>
              <a:t>systematic process </a:t>
            </a:r>
            <a:r>
              <a:rPr lang="en-US" sz="2800" b="1" dirty="0">
                <a:latin typeface="Calibri" panose="020F0502020204030204" pitchFamily="34" charset="0"/>
              </a:rPr>
              <a:t>that provides data on </a:t>
            </a:r>
          </a:p>
          <a:p>
            <a:pPr algn="ctr">
              <a:buNone/>
            </a:pPr>
            <a:r>
              <a:rPr lang="en-US" sz="2800" b="1" u="sng" dirty="0">
                <a:latin typeface="Calibri" panose="020F0502020204030204" pitchFamily="34" charset="0"/>
              </a:rPr>
              <a:t>4  Key Elements:</a:t>
            </a:r>
          </a:p>
          <a:p>
            <a:pPr algn="ctr">
              <a:buNone/>
            </a:pPr>
            <a:endParaRPr lang="en-US" sz="1900" b="1" u="sng" dirty="0">
              <a:latin typeface="Calibri" panose="020F0502020204030204" pitchFamily="34" charset="0"/>
            </a:endParaRPr>
          </a:p>
          <a:p>
            <a:pPr marL="571500" indent="-457200">
              <a:buAutoNum type="arabicPeriod"/>
            </a:pPr>
            <a:r>
              <a:rPr lang="en-US" sz="1900" b="1" dirty="0">
                <a:latin typeface="Calibri" panose="020F0502020204030204" pitchFamily="34" charset="0"/>
              </a:rPr>
              <a:t>Background Information </a:t>
            </a:r>
            <a:r>
              <a:rPr lang="en-US" sz="1900" dirty="0">
                <a:latin typeface="Calibri" panose="020F0502020204030204" pitchFamily="34" charset="0"/>
              </a:rPr>
              <a:t>(e.g. years in U.S, instructional program, language of instruction, gaps in instruction)</a:t>
            </a:r>
          </a:p>
          <a:p>
            <a:pPr marL="571500" indent="-457200">
              <a:buAutoNum type="arabicPeriod"/>
            </a:pPr>
            <a:r>
              <a:rPr lang="en-US" sz="1900" b="1" dirty="0">
                <a:latin typeface="Calibri" panose="020F0502020204030204" pitchFamily="34" charset="0"/>
              </a:rPr>
              <a:t>Student Characteristics </a:t>
            </a:r>
            <a:r>
              <a:rPr lang="en-US" sz="1900" dirty="0">
                <a:latin typeface="Calibri" panose="020F0502020204030204" pitchFamily="34" charset="0"/>
              </a:rPr>
              <a:t>(e.g. LI/L2 proficiency, immigration pattern, economic circumstances, cultural interactions)</a:t>
            </a:r>
          </a:p>
          <a:p>
            <a:pPr marL="571500" indent="-457200">
              <a:buAutoNum type="arabicPeriod"/>
            </a:pPr>
            <a:r>
              <a:rPr lang="en-US" sz="1900" b="1" dirty="0">
                <a:latin typeface="Calibri" panose="020F0502020204030204" pitchFamily="34" charset="0"/>
              </a:rPr>
              <a:t>Classroom Instruction </a:t>
            </a:r>
            <a:r>
              <a:rPr lang="en-US" sz="1900" dirty="0">
                <a:latin typeface="Calibri" panose="020F0502020204030204" pitchFamily="34" charset="0"/>
              </a:rPr>
              <a:t>(e.g. Appropriate, Qualified Personnel, Differentiation, Designated ELD &amp; Integrated ELD)</a:t>
            </a:r>
          </a:p>
          <a:p>
            <a:pPr marL="571500" indent="-457200">
              <a:buFont typeface="Wingdings 3" charset="2"/>
              <a:buAutoNum type="arabicPeriod"/>
            </a:pPr>
            <a:r>
              <a:rPr lang="en-US" sz="1900" b="1" dirty="0">
                <a:latin typeface="Calibri" panose="020F0502020204030204" pitchFamily="34" charset="0"/>
              </a:rPr>
              <a:t>Response to Intervention </a:t>
            </a:r>
            <a:r>
              <a:rPr lang="en-US" sz="1900" dirty="0">
                <a:latin typeface="Calibri" panose="020F0502020204030204" pitchFamily="34" charset="0"/>
              </a:rPr>
              <a:t>(e.g. Tier 1, Tier 2)</a:t>
            </a:r>
          </a:p>
          <a:p>
            <a:pPr marL="571500" indent="-457200">
              <a:buFont typeface="Wingdings 3" charset="2"/>
              <a:buAutoNum type="arabicPeriod"/>
            </a:pPr>
            <a:endParaRPr lang="en-US" sz="1900" dirty="0">
              <a:latin typeface="Calibri" panose="020F0502020204030204" pitchFamily="34" charset="0"/>
            </a:endParaRPr>
          </a:p>
          <a:p>
            <a:pPr marL="571500" indent="-457200">
              <a:buNone/>
            </a:pPr>
            <a:r>
              <a:rPr lang="en-US" sz="1900" dirty="0">
                <a:latin typeface="Calibri" panose="020F0502020204030204" pitchFamily="34" charset="0"/>
              </a:rPr>
              <a:t> Brown &amp; Doolittle, 2008 as cited in Butterfield, 2014</a:t>
            </a:r>
          </a:p>
          <a:p>
            <a:pPr marL="571500" indent="-457200">
              <a:buAutoNum type="arabicPeriod"/>
            </a:pPr>
            <a:endParaRPr lang="en-US" dirty="0"/>
          </a:p>
          <a:p>
            <a:pPr marL="571500" indent="-457200">
              <a:buAutoNum type="arabicPeriod"/>
            </a:pPr>
            <a:endParaRPr lang="en-US" dirty="0"/>
          </a:p>
          <a:p>
            <a:pPr marL="571500" indent="-457200">
              <a:buNone/>
            </a:pPr>
            <a:endParaRPr lang="en-US" dirty="0"/>
          </a:p>
          <a:p>
            <a:endParaRPr lang="en-US" dirty="0"/>
          </a:p>
        </p:txBody>
      </p:sp>
      <p:pic>
        <p:nvPicPr>
          <p:cNvPr id="5" name="Content Placeholder 4"/>
          <p:cNvPicPr>
            <a:picLocks noGrp="1" noChangeAspect="1"/>
          </p:cNvPicPr>
          <p:nvPr>
            <p:ph sz="half" idx="2"/>
          </p:nvPr>
        </p:nvPicPr>
        <p:blipFill>
          <a:blip r:embed="rId3"/>
          <a:stretch>
            <a:fillRect/>
          </a:stretch>
        </p:blipFill>
        <p:spPr>
          <a:xfrm>
            <a:off x="5401118" y="1600200"/>
            <a:ext cx="3660442" cy="502919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661890"/>
          </a:xfrm>
        </p:spPr>
        <p:txBody>
          <a:bodyPr>
            <a:normAutofit fontScale="90000"/>
          </a:bodyPr>
          <a:lstStyle/>
          <a:p>
            <a:r>
              <a:rPr lang="en-US" dirty="0"/>
              <a:t>Are </a:t>
            </a:r>
            <a:r>
              <a:rPr lang="en-US" u="sng" dirty="0"/>
              <a:t>typical</a:t>
            </a:r>
            <a:r>
              <a:rPr lang="en-US" dirty="0"/>
              <a:t> patterns in the language acquisition process being displayed?</a:t>
            </a:r>
          </a:p>
        </p:txBody>
      </p:sp>
      <p:sp>
        <p:nvSpPr>
          <p:cNvPr id="3" name="Content Placeholder 2"/>
          <p:cNvSpPr>
            <a:spLocks noGrp="1"/>
          </p:cNvSpPr>
          <p:nvPr>
            <p:ph idx="1"/>
          </p:nvPr>
        </p:nvSpPr>
        <p:spPr>
          <a:xfrm>
            <a:off x="1942415" y="2362200"/>
            <a:ext cx="6591985" cy="3549022"/>
          </a:xfrm>
        </p:spPr>
        <p:txBody>
          <a:bodyPr>
            <a:normAutofit fontScale="92500" lnSpcReduction="10000"/>
          </a:bodyPr>
          <a:lstStyle/>
          <a:p>
            <a:pPr lvl="0"/>
            <a:endParaRPr lang="en-US" dirty="0"/>
          </a:p>
          <a:p>
            <a:pPr marL="400050" lvl="0" indent="-400050">
              <a:buFont typeface="+mj-lt"/>
              <a:buAutoNum type="romanUcPeriod"/>
            </a:pPr>
            <a:r>
              <a:rPr lang="en-US" dirty="0">
                <a:latin typeface="Calibri" panose="020F0502020204030204" pitchFamily="34" charset="0"/>
              </a:rPr>
              <a:t>Preproduction (3 months) – silent period</a:t>
            </a:r>
          </a:p>
          <a:p>
            <a:pPr marL="400050" lvl="0" indent="-400050">
              <a:buFont typeface="+mj-lt"/>
              <a:buAutoNum type="romanUcPeriod"/>
            </a:pPr>
            <a:r>
              <a:rPr lang="en-US" dirty="0">
                <a:latin typeface="Calibri" panose="020F0502020204030204" pitchFamily="34" charset="0"/>
              </a:rPr>
              <a:t>Early production (3-6 m)-using 1-3 words</a:t>
            </a:r>
          </a:p>
          <a:p>
            <a:pPr marL="400050" lvl="0" indent="-400050">
              <a:buFont typeface="+mj-lt"/>
              <a:buAutoNum type="romanUcPeriod"/>
            </a:pPr>
            <a:r>
              <a:rPr lang="en-US" dirty="0">
                <a:latin typeface="Calibri" panose="020F0502020204030204" pitchFamily="34" charset="0"/>
              </a:rPr>
              <a:t>Speech emergence (6m-2y)- simple sentences</a:t>
            </a:r>
          </a:p>
          <a:p>
            <a:pPr marL="400050" lvl="0" indent="-400050">
              <a:buFont typeface="+mj-lt"/>
              <a:buAutoNum type="romanUcPeriod"/>
            </a:pPr>
            <a:r>
              <a:rPr lang="en-US" dirty="0">
                <a:latin typeface="Calibri" panose="020F0502020204030204" pitchFamily="34" charset="0"/>
              </a:rPr>
              <a:t>Intermediate fluency (2-3y)- better comprehension, BICS</a:t>
            </a:r>
          </a:p>
          <a:p>
            <a:pPr marL="400050" lvl="0" indent="-400050">
              <a:buFont typeface="+mj-lt"/>
              <a:buAutoNum type="romanUcPeriod"/>
            </a:pPr>
            <a:r>
              <a:rPr lang="en-US" dirty="0">
                <a:latin typeface="Calibri" panose="020F0502020204030204" pitchFamily="34" charset="0"/>
              </a:rPr>
              <a:t>Advances fluency 5-7 years up to 20 years</a:t>
            </a:r>
          </a:p>
          <a:p>
            <a:pPr lvl="0"/>
            <a:r>
              <a:rPr lang="en-US" dirty="0">
                <a:latin typeface="Calibri" panose="020F0502020204030204" pitchFamily="34" charset="0"/>
              </a:rPr>
              <a:t>Interference, Inter-language, Silent Period, Code Switching, Language Loss, Language Difference</a:t>
            </a:r>
          </a:p>
          <a:p>
            <a:pPr marL="0" lvl="0" indent="0">
              <a:buNone/>
            </a:pPr>
            <a:endParaRPr lang="en-US" dirty="0">
              <a:latin typeface="Calibri" panose="020F0502020204030204" pitchFamily="34" charset="0"/>
            </a:endParaRPr>
          </a:p>
          <a:p>
            <a:pPr lvl="0">
              <a:buNone/>
            </a:pPr>
            <a:r>
              <a:rPr lang="en-US" dirty="0">
                <a:latin typeface="Calibri" panose="020F0502020204030204" pitchFamily="34" charset="0"/>
              </a:rPr>
              <a:t>Ochoa, et al., 2005</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 Butterfield’s Matrix</a:t>
            </a:r>
          </a:p>
        </p:txBody>
      </p:sp>
      <p:sp>
        <p:nvSpPr>
          <p:cNvPr id="3" name="Content Placeholder 2"/>
          <p:cNvSpPr>
            <a:spLocks noGrp="1"/>
          </p:cNvSpPr>
          <p:nvPr>
            <p:ph sz="half" idx="1"/>
          </p:nvPr>
        </p:nvSpPr>
        <p:spPr>
          <a:xfrm>
            <a:off x="1371601" y="1371600"/>
            <a:ext cx="3048000" cy="4937764"/>
          </a:xfrm>
        </p:spPr>
        <p:txBody>
          <a:bodyPr>
            <a:normAutofit/>
          </a:bodyPr>
          <a:lstStyle/>
          <a:p>
            <a:pPr marL="0" indent="0">
              <a:buNone/>
            </a:pPr>
            <a:r>
              <a:rPr lang="en-US" dirty="0">
                <a:latin typeface="Calibri" panose="020F0502020204030204" pitchFamily="34" charset="0"/>
              </a:rPr>
              <a:t>Are the language indicators the student displays possibly due to a:</a:t>
            </a: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Language Difference due to 2</a:t>
            </a:r>
            <a:r>
              <a:rPr lang="en-US" baseline="30000" dirty="0">
                <a:latin typeface="Calibri" panose="020F0502020204030204" pitchFamily="34" charset="0"/>
              </a:rPr>
              <a:t>nd</a:t>
            </a:r>
            <a:r>
              <a:rPr lang="en-US" dirty="0">
                <a:latin typeface="Calibri" panose="020F0502020204030204" pitchFamily="34" charset="0"/>
              </a:rPr>
              <a:t> language acquisition</a:t>
            </a: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OR</a:t>
            </a: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Possible Disability?</a:t>
            </a:r>
          </a:p>
          <a:p>
            <a:pPr marL="0" indent="0">
              <a:buNone/>
            </a:pPr>
            <a:endParaRPr lang="en-US" sz="1200" dirty="0">
              <a:latin typeface="Calibri" panose="020F0502020204030204" pitchFamily="34" charset="0"/>
              <a:hlinkClick r:id="rId3"/>
            </a:endParaRPr>
          </a:p>
          <a:p>
            <a:pPr marL="0" indent="0">
              <a:buNone/>
            </a:pPr>
            <a:endParaRPr lang="en-US" sz="1200" dirty="0">
              <a:latin typeface="Calibri" panose="020F0502020204030204" pitchFamily="34" charset="0"/>
              <a:hlinkClick r:id="rId3"/>
            </a:endParaRPr>
          </a:p>
          <a:p>
            <a:pPr marL="0" indent="0">
              <a:buNone/>
            </a:pPr>
            <a:r>
              <a:rPr lang="en-US" sz="1200" dirty="0">
                <a:latin typeface="Calibri" panose="020F0502020204030204" pitchFamily="34" charset="0"/>
                <a:hlinkClick r:id="rId3"/>
              </a:rPr>
              <a:t>http://www.sbcselpa.org/wp-content/uploads/2014/03/ELL-Vs-Learning-Disability-Chart-copy.pdf</a:t>
            </a:r>
            <a:endParaRPr lang="en-US" sz="1200" dirty="0">
              <a:latin typeface="Calibri" panose="020F0502020204030204" pitchFamily="34" charset="0"/>
            </a:endParaRPr>
          </a:p>
          <a:p>
            <a:pPr marL="0" indent="0">
              <a:buNone/>
            </a:pPr>
            <a:endParaRPr lang="en-US" dirty="0">
              <a:latin typeface="Calibri" panose="020F0502020204030204" pitchFamily="34" charset="0"/>
            </a:endParaRPr>
          </a:p>
          <a:p>
            <a:pPr marL="0" indent="0">
              <a:buNone/>
            </a:pPr>
            <a:endParaRPr lang="en-US" sz="1400" dirty="0">
              <a:latin typeface="Calibri" panose="020F0502020204030204" pitchFamily="34" charset="0"/>
            </a:endParaRPr>
          </a:p>
        </p:txBody>
      </p:sp>
      <p:pic>
        <p:nvPicPr>
          <p:cNvPr id="5" name="Content Placeholder 4"/>
          <p:cNvPicPr>
            <a:picLocks noGrp="1" noChangeAspect="1"/>
          </p:cNvPicPr>
          <p:nvPr>
            <p:ph sz="half" idx="2"/>
          </p:nvPr>
        </p:nvPicPr>
        <p:blipFill>
          <a:blip r:embed="rId4"/>
          <a:stretch>
            <a:fillRect/>
          </a:stretch>
        </p:blipFill>
        <p:spPr>
          <a:xfrm>
            <a:off x="5139736" y="1371600"/>
            <a:ext cx="3757548" cy="493776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Why is it important to talk about English Learners? </a:t>
            </a:r>
          </a:p>
        </p:txBody>
      </p:sp>
      <p:sp>
        <p:nvSpPr>
          <p:cNvPr id="2" name="Content Placeholder 1"/>
          <p:cNvSpPr>
            <a:spLocks noGrp="1"/>
          </p:cNvSpPr>
          <p:nvPr>
            <p:ph idx="1"/>
          </p:nvPr>
        </p:nvSpPr>
        <p:spPr>
          <a:xfrm>
            <a:off x="1942415" y="2133600"/>
            <a:ext cx="6591985" cy="4572000"/>
          </a:xfrm>
        </p:spPr>
        <p:txBody>
          <a:bodyPr>
            <a:normAutofit fontScale="92500" lnSpcReduction="10000"/>
          </a:bodyPr>
          <a:lstStyle/>
          <a:p>
            <a:r>
              <a:rPr lang="en-US" sz="2000" b="1" dirty="0">
                <a:latin typeface="Calibri" panose="020F0502020204030204" pitchFamily="34" charset="0"/>
              </a:rPr>
              <a:t>A Moral &amp; Legal Obligation</a:t>
            </a:r>
          </a:p>
          <a:p>
            <a:pPr>
              <a:buNone/>
            </a:pPr>
            <a:r>
              <a:rPr lang="en-US" sz="2000" b="1" dirty="0">
                <a:latin typeface="Calibri" panose="020F0502020204030204" pitchFamily="34" charset="0"/>
              </a:rPr>
              <a:t> 	</a:t>
            </a:r>
            <a:r>
              <a:rPr lang="en-US" sz="2000" dirty="0">
                <a:latin typeface="Calibri" panose="020F0502020204030204" pitchFamily="34" charset="0"/>
              </a:rPr>
              <a:t>Individuals with Disabilities Education Act 2004</a:t>
            </a:r>
            <a:endParaRPr lang="en-US" sz="2000" b="1" dirty="0">
              <a:latin typeface="Calibri" panose="020F0502020204030204" pitchFamily="34" charset="0"/>
            </a:endParaRPr>
          </a:p>
          <a:p>
            <a:r>
              <a:rPr lang="en-US" sz="2000" b="1" dirty="0">
                <a:latin typeface="Calibri" panose="020F0502020204030204" pitchFamily="34" charset="0"/>
              </a:rPr>
              <a:t>Preventing Disproportionality</a:t>
            </a:r>
            <a:r>
              <a:rPr lang="en-US" sz="2000" dirty="0">
                <a:latin typeface="Calibri" panose="020F0502020204030204" pitchFamily="34" charset="0"/>
              </a:rPr>
              <a:t> </a:t>
            </a:r>
          </a:p>
          <a:p>
            <a:pPr lvl="1"/>
            <a:r>
              <a:rPr lang="en-US" sz="1900" dirty="0">
                <a:latin typeface="Calibri" panose="020F0502020204030204" pitchFamily="34" charset="0"/>
              </a:rPr>
              <a:t>The number of English Learners in CA decreased from 2014-2015 to 2015-2016.  </a:t>
            </a:r>
          </a:p>
          <a:p>
            <a:pPr lvl="1"/>
            <a:r>
              <a:rPr lang="en-US" sz="1900" dirty="0">
                <a:latin typeface="Calibri" panose="020F0502020204030204" pitchFamily="34" charset="0"/>
              </a:rPr>
              <a:t>In 2015-2016, English learners constituted 22% of all students in CA schools.</a:t>
            </a:r>
          </a:p>
          <a:p>
            <a:pPr lvl="1"/>
            <a:r>
              <a:rPr lang="en-US" sz="1900" dirty="0">
                <a:latin typeface="Calibri" panose="020F0502020204030204" pitchFamily="34" charset="0"/>
              </a:rPr>
              <a:t>In 2016-2017, English Learners with Disabilities constituted 26% of all students with disabilities in Ventura County (12/1/16 CASEMIS).</a:t>
            </a:r>
            <a:endParaRPr lang="en-US" sz="2000" dirty="0">
              <a:latin typeface="Calibri" panose="020F0502020204030204" pitchFamily="34" charset="0"/>
            </a:endParaRPr>
          </a:p>
          <a:p>
            <a:r>
              <a:rPr lang="en-US" sz="2000" b="1" dirty="0">
                <a:latin typeface="Calibri" panose="020F0502020204030204" pitchFamily="34" charset="0"/>
              </a:rPr>
              <a:t>Most “at-risk” learner subgroup</a:t>
            </a:r>
          </a:p>
          <a:p>
            <a:pPr>
              <a:buNone/>
            </a:pPr>
            <a:br>
              <a:rPr lang="en-US" dirty="0"/>
            </a:br>
            <a:endParaRPr lang="en-US" dirty="0"/>
          </a:p>
          <a:p>
            <a:endParaRPr lang="en-US" dirty="0"/>
          </a:p>
        </p:txBody>
      </p:sp>
    </p:spTree>
    <p:extLst>
      <p:ext uri="{BB962C8B-B14F-4D97-AF65-F5344CB8AC3E}">
        <p14:creationId xmlns:p14="http://schemas.microsoft.com/office/powerpoint/2010/main" val="9596967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78910"/>
            <a:ext cx="7714034" cy="1233424"/>
          </a:xfrm>
        </p:spPr>
        <p:txBody>
          <a:bodyPr/>
          <a:lstStyle/>
          <a:p>
            <a:r>
              <a:rPr lang="en-US" dirty="0"/>
              <a:t>    BilingualAssessment.org: </a:t>
            </a:r>
            <a:br>
              <a:rPr lang="en-US" dirty="0"/>
            </a:br>
            <a:r>
              <a:rPr lang="en-US" dirty="0"/>
              <a:t>    Pre-referral Resources</a:t>
            </a:r>
          </a:p>
        </p:txBody>
      </p:sp>
      <p:pic>
        <p:nvPicPr>
          <p:cNvPr id="4" name="Picture 3"/>
          <p:cNvPicPr>
            <a:picLocks noChangeAspect="1"/>
          </p:cNvPicPr>
          <p:nvPr/>
        </p:nvPicPr>
        <p:blipFill rotWithShape="1">
          <a:blip r:embed="rId3" cstate="print"/>
          <a:srcRect l="15479" t="25544" r="38883" b="18849"/>
          <a:stretch/>
        </p:blipFill>
        <p:spPr>
          <a:xfrm>
            <a:off x="1371600" y="1676400"/>
            <a:ext cx="6096000" cy="4633620"/>
          </a:xfrm>
          <a:prstGeom prst="rect">
            <a:avLst/>
          </a:prstGeom>
        </p:spPr>
      </p:pic>
    </p:spTree>
    <p:extLst>
      <p:ext uri="{BB962C8B-B14F-4D97-AF65-F5344CB8AC3E}">
        <p14:creationId xmlns:p14="http://schemas.microsoft.com/office/powerpoint/2010/main" val="2026097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Collaboration of EL specialists/experts in SST</a:t>
            </a:r>
          </a:p>
        </p:txBody>
      </p:sp>
      <p:sp>
        <p:nvSpPr>
          <p:cNvPr id="3" name="Content Placeholder 2"/>
          <p:cNvSpPr>
            <a:spLocks noGrp="1"/>
          </p:cNvSpPr>
          <p:nvPr>
            <p:ph idx="1"/>
          </p:nvPr>
        </p:nvSpPr>
        <p:spPr/>
        <p:txBody>
          <a:bodyPr>
            <a:normAutofit/>
          </a:bodyPr>
          <a:lstStyle/>
          <a:p>
            <a:endParaRPr lang="en-US" sz="2000" dirty="0"/>
          </a:p>
          <a:p>
            <a:r>
              <a:rPr lang="en-US" sz="2400" dirty="0">
                <a:latin typeface="Calibri" panose="020F0502020204030204" pitchFamily="34" charset="0"/>
              </a:rPr>
              <a:t>Is there at least 1 SST/IPT member who is knowledgeable of English Language development factors and programs in your team?</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Talk to Your Partner….</a:t>
            </a:r>
          </a:p>
        </p:txBody>
      </p:sp>
      <p:sp>
        <p:nvSpPr>
          <p:cNvPr id="3" name="Content Placeholder 2"/>
          <p:cNvSpPr>
            <a:spLocks noGrp="1"/>
          </p:cNvSpPr>
          <p:nvPr>
            <p:ph idx="1"/>
          </p:nvPr>
        </p:nvSpPr>
        <p:spPr/>
        <p:txBody>
          <a:bodyPr/>
          <a:lstStyle/>
          <a:p>
            <a:endParaRPr lang="en-US" dirty="0"/>
          </a:p>
          <a:p>
            <a:r>
              <a:rPr lang="en-US" sz="2800" dirty="0">
                <a:latin typeface="Calibri" panose="020F0502020204030204" pitchFamily="34" charset="0"/>
              </a:rPr>
              <a:t>Does your school or district routinely include an EL representative at your SST/IPT meetings?</a:t>
            </a:r>
          </a:p>
          <a:p>
            <a:r>
              <a:rPr lang="en-US" sz="2800" dirty="0">
                <a:latin typeface="Calibri" panose="020F0502020204030204" pitchFamily="34" charset="0"/>
              </a:rPr>
              <a:t>How would having an EL representative at SST meetings be helpful?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p:cTn id="15"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2209800"/>
            <a:ext cx="6589200" cy="1280890"/>
          </a:xfrm>
        </p:spPr>
        <p:txBody>
          <a:bodyPr>
            <a:normAutofit fontScale="90000"/>
          </a:bodyPr>
          <a:lstStyle/>
          <a:p>
            <a:pPr algn="ctr"/>
            <a:r>
              <a:rPr lang="en-US" dirty="0"/>
              <a:t>Referral, Assessment &amp; Identification for </a:t>
            </a:r>
            <a:br>
              <a:rPr lang="en-US" dirty="0"/>
            </a:br>
            <a:r>
              <a:rPr lang="en-US" dirty="0"/>
              <a:t>Special Education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4000" y="1676400"/>
            <a:ext cx="6629400" cy="2554545"/>
          </a:xfrm>
          <a:prstGeom prst="rect">
            <a:avLst/>
          </a:prstGeom>
        </p:spPr>
        <p:txBody>
          <a:bodyPr wrap="square">
            <a:spAutoFit/>
          </a:bodyPr>
          <a:lstStyle/>
          <a:p>
            <a:pPr marL="45720" indent="0" algn="ctr">
              <a:buNone/>
            </a:pPr>
            <a:r>
              <a:rPr lang="en-US" sz="3200" b="1" u="sng" dirty="0"/>
              <a:t>LANGUAGE PROFICIENCY</a:t>
            </a:r>
            <a:r>
              <a:rPr lang="en-US" sz="3200" b="1" dirty="0"/>
              <a:t> assessment is the “</a:t>
            </a:r>
            <a:r>
              <a:rPr lang="en-US" sz="3200" b="1" u="sng" dirty="0"/>
              <a:t>FOUNDATION</a:t>
            </a:r>
            <a:r>
              <a:rPr lang="en-US" sz="3200" b="1" dirty="0"/>
              <a:t>” of Psychoeducational Assessment of English Learners</a:t>
            </a:r>
          </a:p>
        </p:txBody>
      </p:sp>
      <p:sp>
        <p:nvSpPr>
          <p:cNvPr id="5" name="Footer Placeholder 3"/>
          <p:cNvSpPr>
            <a:spLocks noGrp="1"/>
          </p:cNvSpPr>
          <p:nvPr>
            <p:ph type="ftr" sz="quarter" idx="11"/>
          </p:nvPr>
        </p:nvSpPr>
        <p:spPr>
          <a:xfrm>
            <a:off x="1101788" y="6364224"/>
            <a:ext cx="6978460" cy="237744"/>
          </a:xfrm>
        </p:spPr>
        <p:txBody>
          <a:bodyPr/>
          <a:lstStyle/>
          <a:p>
            <a:r>
              <a:rPr lang="en-US" dirty="0"/>
              <a:t>Ochoa, et al., 2005; Butterfield, 2014</a:t>
            </a:r>
          </a:p>
        </p:txBody>
      </p:sp>
    </p:spTree>
    <p:extLst>
      <p:ext uri="{BB962C8B-B14F-4D97-AF65-F5344CB8AC3E}">
        <p14:creationId xmlns:p14="http://schemas.microsoft.com/office/powerpoint/2010/main" val="323327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Selection</a:t>
            </a:r>
          </a:p>
        </p:txBody>
      </p:sp>
      <p:sp>
        <p:nvSpPr>
          <p:cNvPr id="3" name="Content Placeholder 2"/>
          <p:cNvSpPr>
            <a:spLocks noGrp="1"/>
          </p:cNvSpPr>
          <p:nvPr>
            <p:ph idx="1"/>
          </p:nvPr>
        </p:nvSpPr>
        <p:spPr/>
        <p:txBody>
          <a:bodyPr/>
          <a:lstStyle/>
          <a:p>
            <a:r>
              <a:rPr lang="en-US" dirty="0">
                <a:latin typeface="Calibri" panose="020F0502020204030204" pitchFamily="34" charset="0"/>
              </a:rPr>
              <a:t>EC 56320. (a) materials and procedures shall be provided in the pupil’s native language or mode of communication, unless it is clearly not feasible to do so. </a:t>
            </a:r>
          </a:p>
          <a:p>
            <a:r>
              <a:rPr lang="en-US" dirty="0">
                <a:latin typeface="Calibri" panose="020F0502020204030204" pitchFamily="34" charset="0"/>
              </a:rPr>
              <a:t>EC 56320. (b)Tests and other assessment materials … Are provided and administered in the language and form most likely to yield accurate information </a:t>
            </a:r>
          </a:p>
          <a:p>
            <a:r>
              <a:rPr lang="en-US" dirty="0">
                <a:latin typeface="Calibri" panose="020F0502020204030204" pitchFamily="34" charset="0"/>
              </a:rPr>
              <a:t>EC 56320. (a) (d) Tests are selected and administered … produces test results that accurately reflect the pupil’s aptitude, achievement level, or any other factors the test purports to measure and not the pupil’s impaired …speaking skills.</a:t>
            </a:r>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Modalities</a:t>
            </a:r>
          </a:p>
        </p:txBody>
      </p:sp>
      <p:sp>
        <p:nvSpPr>
          <p:cNvPr id="3" name="Content Placeholder 2"/>
          <p:cNvSpPr>
            <a:spLocks noGrp="1"/>
          </p:cNvSpPr>
          <p:nvPr>
            <p:ph idx="1"/>
          </p:nvPr>
        </p:nvSpPr>
        <p:spPr>
          <a:xfrm>
            <a:off x="1942415" y="1828800"/>
            <a:ext cx="6591985" cy="4082422"/>
          </a:xfrm>
        </p:spPr>
        <p:txBody>
          <a:bodyPr>
            <a:normAutofit/>
          </a:bodyPr>
          <a:lstStyle/>
          <a:p>
            <a:pPr marL="114300" indent="0">
              <a:buNone/>
            </a:pPr>
            <a:r>
              <a:rPr lang="en-US" sz="2000" b="1" dirty="0">
                <a:latin typeface="Calibri" panose="020F0502020204030204" pitchFamily="34" charset="0"/>
              </a:rPr>
              <a:t>Consider the </a:t>
            </a:r>
            <a:r>
              <a:rPr lang="en-US" sz="2000" b="1" u="sng" dirty="0">
                <a:latin typeface="Calibri" panose="020F0502020204030204" pitchFamily="34" charset="0"/>
              </a:rPr>
              <a:t>advantages</a:t>
            </a:r>
            <a:r>
              <a:rPr lang="en-US" sz="2000" b="1" dirty="0">
                <a:latin typeface="Calibri" panose="020F0502020204030204" pitchFamily="34" charset="0"/>
              </a:rPr>
              <a:t> and </a:t>
            </a:r>
            <a:r>
              <a:rPr lang="en-US" sz="2000" b="1" u="sng" dirty="0">
                <a:latin typeface="Calibri" panose="020F0502020204030204" pitchFamily="34" charset="0"/>
              </a:rPr>
              <a:t>disadvantages</a:t>
            </a:r>
            <a:r>
              <a:rPr lang="en-US" sz="2000" b="1" dirty="0">
                <a:latin typeface="Calibri" panose="020F0502020204030204" pitchFamily="34" charset="0"/>
              </a:rPr>
              <a:t> of the main modalities: </a:t>
            </a:r>
          </a:p>
          <a:p>
            <a:r>
              <a:rPr lang="en-US" dirty="0">
                <a:latin typeface="Calibri" panose="020F0502020204030204" pitchFamily="34" charset="0"/>
              </a:rPr>
              <a:t>1. Modified Altered Testing</a:t>
            </a:r>
          </a:p>
          <a:p>
            <a:r>
              <a:rPr lang="en-US" dirty="0">
                <a:latin typeface="Calibri" panose="020F0502020204030204" pitchFamily="34" charset="0"/>
              </a:rPr>
              <a:t>2. Non-verbal Testing or Language Reduced Testing</a:t>
            </a:r>
          </a:p>
          <a:p>
            <a:r>
              <a:rPr lang="en-US" dirty="0">
                <a:latin typeface="Calibri" panose="020F0502020204030204" pitchFamily="34" charset="0"/>
              </a:rPr>
              <a:t>3. Native Language Testing only</a:t>
            </a:r>
          </a:p>
          <a:p>
            <a:r>
              <a:rPr lang="en-US" dirty="0">
                <a:latin typeface="Calibri" panose="020F0502020204030204" pitchFamily="34" charset="0"/>
              </a:rPr>
              <a:t>4. English Language Testing </a:t>
            </a: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pPr>
              <a:buNone/>
            </a:pPr>
            <a:r>
              <a:rPr lang="en-US" dirty="0">
                <a:latin typeface="Calibri" panose="020F0502020204030204" pitchFamily="34" charset="0"/>
              </a:rPr>
              <a:t>Alfonso, et.al., 2014</a:t>
            </a:r>
          </a:p>
          <a:p>
            <a:endParaRPr lang="en-US" dirty="0"/>
          </a:p>
        </p:txBody>
      </p:sp>
    </p:spTree>
    <p:extLst>
      <p:ext uri="{BB962C8B-B14F-4D97-AF65-F5344CB8AC3E}">
        <p14:creationId xmlns:p14="http://schemas.microsoft.com/office/powerpoint/2010/main" val="27027094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Other Language Proficiency Data</a:t>
            </a:r>
          </a:p>
        </p:txBody>
      </p:sp>
      <p:sp>
        <p:nvSpPr>
          <p:cNvPr id="3" name="Content Placeholder 2"/>
          <p:cNvSpPr>
            <a:spLocks noGrp="1"/>
          </p:cNvSpPr>
          <p:nvPr>
            <p:ph idx="1"/>
          </p:nvPr>
        </p:nvSpPr>
        <p:spPr/>
        <p:txBody>
          <a:bodyPr/>
          <a:lstStyle/>
          <a:p>
            <a:r>
              <a:rPr lang="en-US" dirty="0">
                <a:latin typeface="Calibri" panose="020F0502020204030204" pitchFamily="34" charset="0"/>
              </a:rPr>
              <a:t>PRE-LAS</a:t>
            </a:r>
          </a:p>
          <a:p>
            <a:r>
              <a:rPr lang="en-US" dirty="0">
                <a:latin typeface="Calibri" panose="020F0502020204030204" pitchFamily="34" charset="0"/>
              </a:rPr>
              <a:t>LAS</a:t>
            </a:r>
          </a:p>
          <a:p>
            <a:r>
              <a:rPr lang="en-US" dirty="0">
                <a:latin typeface="Calibri" panose="020F0502020204030204" pitchFamily="34" charset="0"/>
              </a:rPr>
              <a:t>CELDT</a:t>
            </a:r>
          </a:p>
          <a:p>
            <a:r>
              <a:rPr lang="en-US" dirty="0">
                <a:latin typeface="Calibri" panose="020F0502020204030204" pitchFamily="34" charset="0"/>
              </a:rPr>
              <a:t>SABE</a:t>
            </a:r>
          </a:p>
          <a:p>
            <a:r>
              <a:rPr lang="en-US" dirty="0">
                <a:latin typeface="Calibri" panose="020F0502020204030204" pitchFamily="34" charset="0"/>
              </a:rPr>
              <a:t>ADEPT</a:t>
            </a:r>
          </a:p>
          <a:p>
            <a:r>
              <a:rPr lang="en-US" dirty="0">
                <a:latin typeface="Calibri" panose="020F0502020204030204" pitchFamily="34" charset="0"/>
              </a:rPr>
              <a:t> IPT</a:t>
            </a:r>
          </a:p>
          <a:p>
            <a:r>
              <a:rPr lang="en-US" dirty="0">
                <a:latin typeface="Calibri" panose="020F0502020204030204" pitchFamily="34" charset="0"/>
              </a:rPr>
              <a:t>VCCALPS</a:t>
            </a:r>
          </a:p>
          <a:p>
            <a:r>
              <a:rPr lang="en-US" dirty="0">
                <a:latin typeface="Calibri" panose="020F0502020204030204" pitchFamily="34" charset="0"/>
              </a:rPr>
              <a:t>Ventura County SELPA Preschool English Language Survey PELS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Examples of Language Proficiency Tools</a:t>
            </a:r>
          </a:p>
        </p:txBody>
      </p:sp>
      <p:sp>
        <p:nvSpPr>
          <p:cNvPr id="3" name="Content Placeholder 2"/>
          <p:cNvSpPr>
            <a:spLocks noGrp="1"/>
          </p:cNvSpPr>
          <p:nvPr>
            <p:ph idx="1"/>
          </p:nvPr>
        </p:nvSpPr>
        <p:spPr/>
        <p:txBody>
          <a:bodyPr/>
          <a:lstStyle/>
          <a:p>
            <a:r>
              <a:rPr lang="en-US" dirty="0">
                <a:latin typeface="Calibri" panose="020F0502020204030204" pitchFamily="34" charset="0"/>
              </a:rPr>
              <a:t>WJ-IV Oral Language</a:t>
            </a:r>
          </a:p>
          <a:p>
            <a:endParaRPr lang="en-US" dirty="0">
              <a:latin typeface="Calibri" panose="020F0502020204030204" pitchFamily="34" charset="0"/>
            </a:endParaRPr>
          </a:p>
          <a:p>
            <a:r>
              <a:rPr lang="en-US" dirty="0">
                <a:latin typeface="Calibri" panose="020F0502020204030204" pitchFamily="34" charset="0"/>
              </a:rPr>
              <a:t>Woodcock-Munoz Language Survey (updated 2017)</a:t>
            </a:r>
          </a:p>
          <a:p>
            <a:endParaRPr lang="en-US" dirty="0">
              <a:latin typeface="Calibri" panose="020F0502020204030204" pitchFamily="34" charset="0"/>
            </a:endParaRPr>
          </a:p>
          <a:p>
            <a:r>
              <a:rPr lang="en-US" dirty="0">
                <a:latin typeface="Calibri" panose="020F0502020204030204" pitchFamily="34" charset="0"/>
              </a:rPr>
              <a:t>Bateria III Woodcock- Munoz </a:t>
            </a:r>
          </a:p>
          <a:p>
            <a:endParaRPr lang="en-US" dirty="0">
              <a:latin typeface="Calibri" panose="020F0502020204030204" pitchFamily="34" charset="0"/>
            </a:endParaRPr>
          </a:p>
          <a:p>
            <a:r>
              <a:rPr lang="en-US" dirty="0">
                <a:latin typeface="Calibri" panose="020F0502020204030204" pitchFamily="34" charset="0"/>
              </a:rPr>
              <a:t>Bilingual Verbal Ability Test</a:t>
            </a:r>
          </a:p>
          <a:p>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 Selection &amp; Language Proficiency Resource</a:t>
            </a:r>
          </a:p>
        </p:txBody>
      </p:sp>
      <p:sp>
        <p:nvSpPr>
          <p:cNvPr id="3" name="Content Placeholder 2"/>
          <p:cNvSpPr>
            <a:spLocks noGrp="1"/>
          </p:cNvSpPr>
          <p:nvPr>
            <p:ph idx="1"/>
          </p:nvPr>
        </p:nvSpPr>
        <p:spPr/>
        <p:txBody>
          <a:bodyPr>
            <a:normAutofit/>
          </a:bodyPr>
          <a:lstStyle/>
          <a:p>
            <a:r>
              <a:rPr lang="en-US" sz="2000" b="1" dirty="0">
                <a:latin typeface="Calibri" panose="020F0502020204030204" pitchFamily="34" charset="0"/>
              </a:rPr>
              <a:t>Guidelines For Assessment For Special Education Of English Language Learners (2012)</a:t>
            </a:r>
            <a:r>
              <a:rPr lang="en-US" sz="2000" dirty="0">
                <a:latin typeface="Calibri" panose="020F0502020204030204" pitchFamily="34" charset="0"/>
              </a:rPr>
              <a:t> by VC SELPA (pg. 27-54)</a:t>
            </a:r>
          </a:p>
          <a:p>
            <a:endParaRPr lang="en-US" sz="2000" dirty="0">
              <a:latin typeface="Calibri" panose="020F0502020204030204" pitchFamily="34" charset="0"/>
            </a:endParaRPr>
          </a:p>
          <a:p>
            <a:r>
              <a:rPr lang="en-US" sz="2000" dirty="0">
                <a:latin typeface="Calibri" panose="020F0502020204030204" pitchFamily="34" charset="0"/>
                <a:hlinkClick r:id="rId3"/>
              </a:rPr>
              <a:t>www.vcselpa.org/</a:t>
            </a:r>
            <a:r>
              <a:rPr lang="en-US" sz="2000" dirty="0">
                <a:latin typeface="Calibri" panose="020F0502020204030204" pitchFamily="34" charset="0"/>
              </a:rPr>
              <a:t> Resources for Teachers and Staff/English Learners/ Resources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IDEA 2004 A Response to Dramatic Changes….</a:t>
            </a:r>
          </a:p>
        </p:txBody>
      </p:sp>
      <p:sp>
        <p:nvSpPr>
          <p:cNvPr id="3" name="Content Placeholder 2"/>
          <p:cNvSpPr>
            <a:spLocks noGrp="1"/>
          </p:cNvSpPr>
          <p:nvPr>
            <p:ph idx="1"/>
          </p:nvPr>
        </p:nvSpPr>
        <p:spPr>
          <a:xfrm>
            <a:off x="1942415" y="2133600"/>
            <a:ext cx="6820585" cy="3777622"/>
          </a:xfrm>
        </p:spPr>
        <p:txBody>
          <a:bodyPr>
            <a:normAutofit fontScale="92500" lnSpcReduction="10000"/>
          </a:bodyPr>
          <a:lstStyle/>
          <a:p>
            <a:r>
              <a:rPr lang="en-US" b="1" dirty="0"/>
              <a:t>“</a:t>
            </a:r>
            <a:r>
              <a:rPr lang="en-US" b="1" dirty="0">
                <a:latin typeface="Calibri" panose="020F0502020204030204" pitchFamily="34" charset="0"/>
              </a:rPr>
              <a:t>America’s ethnic Profile is rapidly changing”…..</a:t>
            </a:r>
            <a:r>
              <a:rPr lang="en-US" dirty="0">
                <a:latin typeface="Calibri" panose="020F0502020204030204" pitchFamily="34" charset="0"/>
              </a:rPr>
              <a:t>20 U.S. C. </a:t>
            </a:r>
            <a:r>
              <a:rPr lang="en-US" i="1" dirty="0">
                <a:latin typeface="Calibri" panose="020F0502020204030204" pitchFamily="34" charset="0"/>
              </a:rPr>
              <a:t>§ </a:t>
            </a:r>
            <a:r>
              <a:rPr lang="en-US" dirty="0">
                <a:latin typeface="Calibri" panose="020F0502020204030204" pitchFamily="34" charset="0"/>
              </a:rPr>
              <a:t>1400 (c) (B)</a:t>
            </a:r>
          </a:p>
          <a:p>
            <a:endParaRPr lang="en-US" b="1" dirty="0">
              <a:latin typeface="Calibri" panose="020F0502020204030204" pitchFamily="34" charset="0"/>
            </a:endParaRPr>
          </a:p>
          <a:p>
            <a:r>
              <a:rPr lang="en-US" b="1" dirty="0">
                <a:latin typeface="Calibri" panose="020F0502020204030204" pitchFamily="34" charset="0"/>
              </a:rPr>
              <a:t>“Minority children comprise an increasing percentage of public school students” </a:t>
            </a:r>
            <a:r>
              <a:rPr lang="en-US" dirty="0">
                <a:latin typeface="Calibri" panose="020F0502020204030204" pitchFamily="34" charset="0"/>
              </a:rPr>
              <a:t>20 U.S. C. </a:t>
            </a:r>
            <a:r>
              <a:rPr lang="en-US" i="1" dirty="0">
                <a:latin typeface="Calibri" panose="020F0502020204030204" pitchFamily="34" charset="0"/>
              </a:rPr>
              <a:t>§ </a:t>
            </a:r>
            <a:r>
              <a:rPr lang="en-US" dirty="0">
                <a:latin typeface="Calibri" panose="020F0502020204030204" pitchFamily="34" charset="0"/>
              </a:rPr>
              <a:t>1400 (c) (C)</a:t>
            </a:r>
          </a:p>
          <a:p>
            <a:endParaRPr lang="en-US" b="1" dirty="0">
              <a:latin typeface="Calibri" panose="020F0502020204030204" pitchFamily="34" charset="0"/>
            </a:endParaRPr>
          </a:p>
          <a:p>
            <a:r>
              <a:rPr lang="en-US" b="1" dirty="0">
                <a:latin typeface="Calibri" panose="020F0502020204030204" pitchFamily="34" charset="0"/>
              </a:rPr>
              <a:t>“The limited English proficient population is the fastest growing in our Nation…” </a:t>
            </a:r>
            <a:r>
              <a:rPr lang="en-US" dirty="0">
                <a:latin typeface="Calibri" panose="020F0502020204030204" pitchFamily="34" charset="0"/>
              </a:rPr>
              <a:t>20 U.S. C. </a:t>
            </a:r>
            <a:r>
              <a:rPr lang="en-US" i="1" dirty="0">
                <a:latin typeface="Calibri" panose="020F0502020204030204" pitchFamily="34" charset="0"/>
              </a:rPr>
              <a:t>§ </a:t>
            </a:r>
            <a:r>
              <a:rPr lang="en-US" dirty="0">
                <a:latin typeface="Calibri" panose="020F0502020204030204" pitchFamily="34" charset="0"/>
              </a:rPr>
              <a:t>1400 (c) (11)(A)</a:t>
            </a:r>
          </a:p>
          <a:p>
            <a:endParaRPr lang="en-US" b="1" dirty="0">
              <a:latin typeface="Calibri" panose="020F0502020204030204" pitchFamily="34" charset="0"/>
            </a:endParaRPr>
          </a:p>
          <a:p>
            <a:r>
              <a:rPr lang="en-US" b="1" dirty="0">
                <a:latin typeface="Calibri" panose="020F0502020204030204" pitchFamily="34" charset="0"/>
              </a:rPr>
              <a:t>“…Discrepancies in the levels or referral and placement of limited English Proficient children in special education….” </a:t>
            </a:r>
            <a:r>
              <a:rPr lang="en-US" dirty="0">
                <a:latin typeface="Calibri" panose="020F0502020204030204" pitchFamily="34" charset="0"/>
              </a:rPr>
              <a:t>20 U.S. C. </a:t>
            </a:r>
            <a:r>
              <a:rPr lang="en-US" i="1" dirty="0">
                <a:latin typeface="Calibri" panose="020F0502020204030204" pitchFamily="34" charset="0"/>
              </a:rPr>
              <a:t>§ </a:t>
            </a:r>
            <a:r>
              <a:rPr lang="en-US" dirty="0">
                <a:latin typeface="Calibri" panose="020F0502020204030204" pitchFamily="34" charset="0"/>
              </a:rPr>
              <a:t>1400 (c) (10) (B)</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2415" y="152400"/>
            <a:ext cx="6591985" cy="1219200"/>
          </a:xfrm>
        </p:spPr>
        <p:txBody>
          <a:bodyPr>
            <a:normAutofit/>
          </a:bodyPr>
          <a:lstStyle/>
          <a:p>
            <a:r>
              <a:rPr lang="en-US" sz="3200" dirty="0"/>
              <a:t>Tool Selection &amp; Language Proficiency Resource</a:t>
            </a:r>
          </a:p>
        </p:txBody>
      </p:sp>
      <p:sp>
        <p:nvSpPr>
          <p:cNvPr id="3" name="Content Placeholder 2"/>
          <p:cNvSpPr>
            <a:spLocks noGrp="1"/>
          </p:cNvSpPr>
          <p:nvPr>
            <p:ph type="body" idx="1"/>
          </p:nvPr>
        </p:nvSpPr>
        <p:spPr>
          <a:xfrm>
            <a:off x="1942415" y="5181600"/>
            <a:ext cx="6591985" cy="1600200"/>
          </a:xfrm>
        </p:spPr>
        <p:txBody>
          <a:bodyPr>
            <a:normAutofit lnSpcReduction="10000"/>
          </a:bodyPr>
          <a:lstStyle/>
          <a:p>
            <a:r>
              <a:rPr lang="en-US" sz="1600" b="1" dirty="0">
                <a:latin typeface="Calibri" panose="020F0502020204030204" pitchFamily="34" charset="0"/>
              </a:rPr>
              <a:t>Assessment Identification Matrix (AIM) </a:t>
            </a:r>
            <a:endParaRPr lang="en-US" sz="1600" dirty="0">
              <a:latin typeface="Calibri" panose="020F0502020204030204" pitchFamily="34" charset="0"/>
            </a:endParaRPr>
          </a:p>
          <a:p>
            <a:pPr lvl="1"/>
            <a:r>
              <a:rPr lang="en-US" sz="1600" dirty="0">
                <a:latin typeface="Calibri" panose="020F0502020204030204" pitchFamily="34" charset="0"/>
              </a:rPr>
              <a:t>Tool that assists practitioners in determining assessment modality based on CALP level in LI and L2</a:t>
            </a:r>
          </a:p>
          <a:p>
            <a:pPr lvl="1"/>
            <a:r>
              <a:rPr lang="en-US" sz="1600" dirty="0">
                <a:latin typeface="Calibri" panose="020F0502020204030204" pitchFamily="34" charset="0"/>
              </a:rPr>
              <a:t>Provides suggestions for formal tools</a:t>
            </a:r>
          </a:p>
          <a:p>
            <a:pPr lvl="1">
              <a:buNone/>
            </a:pPr>
            <a:r>
              <a:rPr lang="en-US" sz="1600" b="1" dirty="0">
                <a:latin typeface="Calibri" panose="020F0502020204030204" pitchFamily="34" charset="0"/>
              </a:rPr>
              <a:t>www.bilingualassessment.org</a:t>
            </a:r>
          </a:p>
          <a:p>
            <a:endParaRPr lang="en-US" dirty="0"/>
          </a:p>
        </p:txBody>
      </p:sp>
      <p:pic>
        <p:nvPicPr>
          <p:cNvPr id="5" name="Picture 4"/>
          <p:cNvPicPr>
            <a:picLocks noChangeAspect="1"/>
          </p:cNvPicPr>
          <p:nvPr/>
        </p:nvPicPr>
        <p:blipFill>
          <a:blip r:embed="rId3"/>
          <a:stretch>
            <a:fillRect/>
          </a:stretch>
        </p:blipFill>
        <p:spPr>
          <a:xfrm>
            <a:off x="2362200" y="1295400"/>
            <a:ext cx="5352160" cy="3697099"/>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Qualified Personnel</a:t>
            </a:r>
          </a:p>
        </p:txBody>
      </p:sp>
      <p:sp>
        <p:nvSpPr>
          <p:cNvPr id="4" name="Content Placeholder 3"/>
          <p:cNvSpPr>
            <a:spLocks noGrp="1"/>
          </p:cNvSpPr>
          <p:nvPr>
            <p:ph idx="1"/>
          </p:nvPr>
        </p:nvSpPr>
        <p:spPr/>
        <p:txBody>
          <a:bodyPr>
            <a:normAutofit lnSpcReduction="10000"/>
          </a:bodyPr>
          <a:lstStyle/>
          <a:p>
            <a:r>
              <a:rPr lang="en-US" b="1" dirty="0"/>
              <a:t>EC 56324.(a)</a:t>
            </a:r>
            <a:r>
              <a:rPr lang="en-US" dirty="0"/>
              <a:t> ….shall be conducted by </a:t>
            </a:r>
            <a:r>
              <a:rPr lang="en-US" u="sng" dirty="0"/>
              <a:t>a </a:t>
            </a:r>
            <a:r>
              <a:rPr lang="en-US" b="1" u="sng" dirty="0"/>
              <a:t>credentialed school psychologist </a:t>
            </a:r>
            <a:r>
              <a:rPr lang="en-US" dirty="0"/>
              <a:t>who is </a:t>
            </a:r>
            <a:r>
              <a:rPr lang="en-US" b="1" u="sng" dirty="0"/>
              <a:t>trained and prepared to assess cultural and ethnic factors </a:t>
            </a:r>
            <a:r>
              <a:rPr lang="en-US" dirty="0"/>
              <a:t>appropriate to the pupil being assessed. </a:t>
            </a:r>
          </a:p>
          <a:p>
            <a:pPr>
              <a:buNone/>
            </a:pPr>
            <a:endParaRPr lang="en-US" dirty="0"/>
          </a:p>
          <a:p>
            <a:r>
              <a:rPr lang="en-US" b="1" dirty="0"/>
              <a:t>CCR 3023. (a)</a:t>
            </a:r>
            <a:r>
              <a:rPr lang="en-US" dirty="0"/>
              <a:t> ….</a:t>
            </a:r>
            <a:r>
              <a:rPr lang="en-US" b="1" u="sng" dirty="0"/>
              <a:t>competent in both the oral</a:t>
            </a:r>
            <a:r>
              <a:rPr lang="en-US" u="sng" dirty="0"/>
              <a:t> </a:t>
            </a:r>
            <a:r>
              <a:rPr lang="en-US" dirty="0"/>
              <a:t>or sign language skills </a:t>
            </a:r>
            <a:r>
              <a:rPr lang="en-US" b="1" u="sng" dirty="0"/>
              <a:t>and written skills of the individual’s primary language </a:t>
            </a:r>
            <a:r>
              <a:rPr lang="en-US" dirty="0"/>
              <a:t>or mode of communication and have a knowledge and understanding of the cultural and ethnic background of the pupil.  </a:t>
            </a:r>
            <a:r>
              <a:rPr lang="en-US" b="1" u="sng" dirty="0"/>
              <a:t>If it clearly is not feasible to do so, an interpreter must be used, </a:t>
            </a:r>
            <a:r>
              <a:rPr lang="en-US" dirty="0"/>
              <a:t>and the assessment report shall document this condition and note that the validity may have been affected.</a:t>
            </a:r>
          </a:p>
          <a:p>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Guidelines for Utilizing Interpreters</a:t>
            </a:r>
          </a:p>
        </p:txBody>
      </p:sp>
      <p:sp>
        <p:nvSpPr>
          <p:cNvPr id="3" name="Content Placeholder 2"/>
          <p:cNvSpPr>
            <a:spLocks noGrp="1"/>
          </p:cNvSpPr>
          <p:nvPr>
            <p:ph idx="1"/>
          </p:nvPr>
        </p:nvSpPr>
        <p:spPr/>
        <p:txBody>
          <a:bodyPr>
            <a:normAutofit/>
          </a:bodyPr>
          <a:lstStyle/>
          <a:p>
            <a:r>
              <a:rPr lang="en-US" dirty="0"/>
              <a:t>What are the indications/recommendations in the test manual?</a:t>
            </a:r>
          </a:p>
          <a:p>
            <a:r>
              <a:rPr lang="en-US" dirty="0"/>
              <a:t>At minimum, interpreter should be equally fluent in English and the native language of the student and parents</a:t>
            </a:r>
          </a:p>
          <a:p>
            <a:r>
              <a:rPr lang="en-US" dirty="0"/>
              <a:t>Trained in Neutrality and Confidentiality</a:t>
            </a:r>
          </a:p>
          <a:p>
            <a:r>
              <a:rPr lang="en-US" dirty="0"/>
              <a:t>Trained in assessment procedures and standardization</a:t>
            </a:r>
          </a:p>
          <a:p>
            <a:r>
              <a:rPr lang="en-US" dirty="0"/>
              <a:t>Possession of cultural knowledge</a:t>
            </a:r>
          </a:p>
          <a:p>
            <a:pPr>
              <a:buNone/>
            </a:pPr>
            <a:r>
              <a:rPr lang="en-US" dirty="0"/>
              <a:t>Ochoa, S.H., Ortiz, S.O., &amp; Rhodes, R.L. (2005)</a:t>
            </a:r>
          </a:p>
          <a:p>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Additional Legal Requirements</a:t>
            </a:r>
          </a:p>
        </p:txBody>
      </p:sp>
      <p:sp>
        <p:nvSpPr>
          <p:cNvPr id="6" name="Content Placeholder 5"/>
          <p:cNvSpPr>
            <a:spLocks noGrp="1"/>
          </p:cNvSpPr>
          <p:nvPr>
            <p:ph idx="1"/>
          </p:nvPr>
        </p:nvSpPr>
        <p:spPr/>
        <p:txBody>
          <a:bodyPr/>
          <a:lstStyle/>
          <a:p>
            <a:r>
              <a:rPr lang="en-US" b="1" dirty="0"/>
              <a:t>EC 56001. (j) &amp; EC 56320. (a)</a:t>
            </a:r>
            <a:r>
              <a:rPr lang="en-US" dirty="0"/>
              <a:t> </a:t>
            </a:r>
            <a:r>
              <a:rPr lang="en-US" b="1" dirty="0"/>
              <a:t>  </a:t>
            </a:r>
            <a:r>
              <a:rPr lang="en-US" dirty="0"/>
              <a:t>Procedures and materials for use with pupils of limited-English proficiency…, shall be in the </a:t>
            </a:r>
            <a:r>
              <a:rPr lang="en-US" b="1" u="sng" dirty="0"/>
              <a:t>individual’s native language</a:t>
            </a:r>
          </a:p>
          <a:p>
            <a:r>
              <a:rPr lang="en-US" b="1" u="sng" dirty="0"/>
              <a:t>EC 56001. (j) </a:t>
            </a:r>
            <a:r>
              <a:rPr lang="en-US" b="1" dirty="0"/>
              <a:t>&amp; EC56320. (e)</a:t>
            </a:r>
            <a:r>
              <a:rPr lang="en-US" dirty="0"/>
              <a:t> “…</a:t>
            </a:r>
            <a:r>
              <a:rPr lang="en-US" b="1" u="sng" dirty="0"/>
              <a:t>No single assessment instrument shall be the sole criterion </a:t>
            </a:r>
            <a:r>
              <a:rPr lang="en-US" dirty="0"/>
              <a:t>for determining the placement of a pupil…”.</a:t>
            </a:r>
          </a:p>
          <a:p>
            <a:r>
              <a:rPr lang="en-US" b="1" dirty="0"/>
              <a:t>CCR 3023 (b)</a:t>
            </a:r>
            <a:r>
              <a:rPr lang="en-US" dirty="0"/>
              <a:t> The </a:t>
            </a:r>
            <a:r>
              <a:rPr lang="en-US" b="1" u="sng" dirty="0"/>
              <a:t>normal process of second-language acquisition</a:t>
            </a:r>
            <a:r>
              <a:rPr lang="en-US" dirty="0"/>
              <a:t>, as well as manifestations of dialect and sociolinguistic variance </a:t>
            </a:r>
            <a:r>
              <a:rPr lang="en-US" b="1" u="sng" dirty="0"/>
              <a:t>shall not be diagnosed as a handicapping condition.</a:t>
            </a:r>
          </a:p>
          <a:p>
            <a:endParaRPr lang="en-US"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br>
            <a:r>
              <a:rPr lang="en-US" dirty="0"/>
              <a:t>Talk to Your Partner….</a:t>
            </a:r>
          </a:p>
        </p:txBody>
      </p:sp>
      <p:sp>
        <p:nvSpPr>
          <p:cNvPr id="3" name="Content Placeholder 2"/>
          <p:cNvSpPr>
            <a:spLocks noGrp="1"/>
          </p:cNvSpPr>
          <p:nvPr>
            <p:ph idx="1"/>
          </p:nvPr>
        </p:nvSpPr>
        <p:spPr/>
        <p:txBody>
          <a:bodyPr/>
          <a:lstStyle/>
          <a:p>
            <a:pPr algn="ctr">
              <a:buNone/>
            </a:pPr>
            <a:endParaRPr lang="en-US" b="1" dirty="0"/>
          </a:p>
          <a:p>
            <a:endParaRPr lang="en-US" sz="2400" dirty="0">
              <a:latin typeface="Calibri" panose="020F0502020204030204" pitchFamily="34" charset="0"/>
            </a:endParaRPr>
          </a:p>
          <a:p>
            <a:r>
              <a:rPr lang="en-US" sz="2400" dirty="0">
                <a:latin typeface="Calibri" panose="020F0502020204030204" pitchFamily="34" charset="0"/>
              </a:rPr>
              <a:t>During the special education assessment process, how might you collaborate with an EL representative?</a:t>
            </a:r>
          </a:p>
          <a:p>
            <a:r>
              <a:rPr lang="en-US" sz="2400" dirty="0">
                <a:latin typeface="Calibri" panose="020F0502020204030204" pitchFamily="34" charset="0"/>
              </a:rPr>
              <a:t> What questions might you have for an EL expert during the assessment process?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ELD Standards</a:t>
            </a:r>
          </a:p>
        </p:txBody>
      </p:sp>
      <p:sp>
        <p:nvSpPr>
          <p:cNvPr id="3" name="Content Placeholder 2"/>
          <p:cNvSpPr>
            <a:spLocks noGrp="1"/>
          </p:cNvSpPr>
          <p:nvPr>
            <p:ph idx="1"/>
          </p:nvPr>
        </p:nvSpPr>
        <p:spPr/>
        <p:txBody>
          <a:bodyPr/>
          <a:lstStyle/>
          <a:p>
            <a:pPr>
              <a:lnSpc>
                <a:spcPct val="90000"/>
              </a:lnSpc>
              <a:spcBef>
                <a:spcPct val="20000"/>
              </a:spcBef>
              <a:buSzPct val="100000"/>
              <a:buFont typeface="Wingdings" charset="0"/>
              <a:buChar char="Ø"/>
            </a:pPr>
            <a:r>
              <a:rPr lang="en-US" dirty="0">
                <a:latin typeface="Calibri" panose="020F0502020204030204" pitchFamily="34" charset="0"/>
                <a:cs typeface="Rockwell" charset="0"/>
              </a:rPr>
              <a:t>Language acquisition is treated as a </a:t>
            </a:r>
            <a:r>
              <a:rPr lang="en-US" b="1" dirty="0">
                <a:solidFill>
                  <a:srgbClr val="FF0000"/>
                </a:solidFill>
                <a:latin typeface="Calibri" panose="020F0502020204030204" pitchFamily="34" charset="0"/>
                <a:cs typeface="Rockwell" charset="0"/>
              </a:rPr>
              <a:t>non-linear </a:t>
            </a:r>
            <a:r>
              <a:rPr lang="en-US" dirty="0">
                <a:latin typeface="Calibri" panose="020F0502020204030204" pitchFamily="34" charset="0"/>
                <a:cs typeface="Rockwell" charset="0"/>
              </a:rPr>
              <a:t>linguistic and social process</a:t>
            </a:r>
          </a:p>
          <a:p>
            <a:pPr>
              <a:lnSpc>
                <a:spcPct val="90000"/>
              </a:lnSpc>
              <a:spcBef>
                <a:spcPct val="20000"/>
              </a:spcBef>
              <a:buSzPct val="100000"/>
              <a:buFont typeface="Wingdings" charset="0"/>
              <a:buChar char="Ø"/>
            </a:pPr>
            <a:endParaRPr lang="en-US" dirty="0">
              <a:latin typeface="Calibri" panose="020F0502020204030204" pitchFamily="34" charset="0"/>
              <a:cs typeface="Rockwell" charset="0"/>
            </a:endParaRPr>
          </a:p>
          <a:p>
            <a:pPr>
              <a:lnSpc>
                <a:spcPct val="90000"/>
              </a:lnSpc>
              <a:spcBef>
                <a:spcPct val="20000"/>
              </a:spcBef>
              <a:buSzPct val="100000"/>
              <a:buFont typeface="Wingdings" charset="0"/>
              <a:buChar char="Ø"/>
            </a:pPr>
            <a:r>
              <a:rPr lang="en-US" b="1" dirty="0">
                <a:solidFill>
                  <a:srgbClr val="FF0000"/>
                </a:solidFill>
                <a:latin typeface="Calibri" panose="020F0502020204030204" pitchFamily="34" charset="0"/>
                <a:cs typeface="Rockwell" charset="0"/>
              </a:rPr>
              <a:t>Asset vs. deficit approach </a:t>
            </a:r>
            <a:r>
              <a:rPr lang="en-US" dirty="0">
                <a:latin typeface="Calibri" panose="020F0502020204030204" pitchFamily="34" charset="0"/>
                <a:cs typeface="Rockwell" charset="0"/>
              </a:rPr>
              <a:t>(literacy foundational skills target varying profiles of ELs, tapping linguistic resources</a:t>
            </a:r>
          </a:p>
          <a:p>
            <a:pPr>
              <a:lnSpc>
                <a:spcPct val="90000"/>
              </a:lnSpc>
              <a:spcBef>
                <a:spcPct val="20000"/>
              </a:spcBef>
              <a:buSzPct val="100000"/>
              <a:buFont typeface="Wingdings" charset="0"/>
              <a:buChar char="Ø"/>
            </a:pPr>
            <a:endParaRPr lang="en-US" altLang="ja-JP" dirty="0">
              <a:latin typeface="Calibri" panose="020F0502020204030204" pitchFamily="34" charset="0"/>
              <a:cs typeface="Rockwell" charset="0"/>
            </a:endParaRPr>
          </a:p>
          <a:p>
            <a:pPr>
              <a:lnSpc>
                <a:spcPct val="90000"/>
              </a:lnSpc>
              <a:spcBef>
                <a:spcPct val="20000"/>
              </a:spcBef>
              <a:buSzPct val="100000"/>
              <a:buFont typeface="Wingdings" charset="0"/>
              <a:buChar char="Ø"/>
            </a:pPr>
            <a:r>
              <a:rPr lang="en-US" altLang="ja-JP" dirty="0">
                <a:latin typeface="Calibri" panose="020F0502020204030204" pitchFamily="34" charset="0"/>
                <a:cs typeface="Rockwell" charset="0"/>
              </a:rPr>
              <a:t>Focus on teaching </a:t>
            </a:r>
            <a:r>
              <a:rPr lang="en-US" altLang="ja-JP" b="1" dirty="0">
                <a:solidFill>
                  <a:srgbClr val="FF0000"/>
                </a:solidFill>
                <a:latin typeface="Calibri" panose="020F0502020204030204" pitchFamily="34" charset="0"/>
                <a:cs typeface="Rockwell" charset="0"/>
              </a:rPr>
              <a:t>academic English</a:t>
            </a:r>
          </a:p>
          <a:p>
            <a:endParaRPr lang="en-US" dirty="0"/>
          </a:p>
        </p:txBody>
      </p:sp>
    </p:spTree>
    <p:extLst>
      <p:ext uri="{BB962C8B-B14F-4D97-AF65-F5344CB8AC3E}">
        <p14:creationId xmlns:p14="http://schemas.microsoft.com/office/powerpoint/2010/main" val="1712749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442690"/>
          </a:xfrm>
        </p:spPr>
        <p:txBody>
          <a:bodyPr>
            <a:normAutofit fontScale="90000"/>
          </a:bodyPr>
          <a:lstStyle/>
          <a:p>
            <a:r>
              <a:rPr lang="en-US" sz="2800" dirty="0"/>
              <a:t>ELD Standards Correlations to CELDT</a:t>
            </a:r>
          </a:p>
        </p:txBody>
      </p:sp>
      <p:sp>
        <p:nvSpPr>
          <p:cNvPr id="3" name="Content Placeholder 2"/>
          <p:cNvSpPr>
            <a:spLocks noGrp="1"/>
          </p:cNvSpPr>
          <p:nvPr>
            <p:ph sz="half" idx="1"/>
          </p:nvPr>
        </p:nvSpPr>
        <p:spPr>
          <a:xfrm>
            <a:off x="609600" y="1295400"/>
            <a:ext cx="4114800" cy="4953000"/>
          </a:xfrm>
        </p:spPr>
        <p:txBody>
          <a:bodyPr>
            <a:normAutofit/>
          </a:bodyPr>
          <a:lstStyle/>
          <a:p>
            <a:pPr marL="0" indent="0">
              <a:buNone/>
            </a:pPr>
            <a:r>
              <a:rPr lang="en-US" sz="1400" b="1" u="sng" dirty="0">
                <a:latin typeface="Calibri" panose="020F0502020204030204" pitchFamily="34" charset="0"/>
              </a:rPr>
              <a:t>CELDT Modes of Communication =&gt; CCSS Domains of Language Acquisition</a:t>
            </a:r>
            <a:endParaRPr lang="en-US" sz="1400" dirty="0">
              <a:latin typeface="Calibri" panose="020F0502020204030204" pitchFamily="34" charset="0"/>
            </a:endParaRPr>
          </a:p>
          <a:p>
            <a:pPr marL="0" indent="0">
              <a:buNone/>
            </a:pPr>
            <a:r>
              <a:rPr lang="en-US" sz="1400" b="1" dirty="0">
                <a:latin typeface="Calibri" panose="020F0502020204030204" pitchFamily="34" charset="0"/>
              </a:rPr>
              <a:t>CELDT 					New ELD</a:t>
            </a:r>
            <a:endParaRPr lang="en-US" sz="1400" dirty="0">
              <a:latin typeface="Calibri" panose="020F0502020204030204" pitchFamily="34" charset="0"/>
            </a:endParaRPr>
          </a:p>
          <a:p>
            <a:pPr marL="0" indent="0">
              <a:buNone/>
            </a:pPr>
            <a:r>
              <a:rPr lang="en-US" sz="1400" dirty="0">
                <a:latin typeface="Calibri" panose="020F0502020204030204" pitchFamily="34" charset="0"/>
              </a:rPr>
              <a:t>Listening					Collaborative</a:t>
            </a:r>
          </a:p>
          <a:p>
            <a:pPr marL="0" indent="0">
              <a:buNone/>
            </a:pPr>
            <a:r>
              <a:rPr lang="en-US" sz="1400" dirty="0">
                <a:latin typeface="Calibri" panose="020F0502020204030204" pitchFamily="34" charset="0"/>
              </a:rPr>
              <a:t>Speaking					Collaborative</a:t>
            </a:r>
          </a:p>
          <a:p>
            <a:pPr marL="0" indent="0">
              <a:buNone/>
            </a:pPr>
            <a:r>
              <a:rPr lang="en-US" sz="1400" dirty="0">
                <a:latin typeface="Calibri" panose="020F0502020204030204" pitchFamily="34" charset="0"/>
              </a:rPr>
              <a:t> </a:t>
            </a:r>
          </a:p>
          <a:p>
            <a:pPr marL="0" indent="0">
              <a:buNone/>
            </a:pPr>
            <a:r>
              <a:rPr lang="en-US" sz="1400" dirty="0">
                <a:latin typeface="Calibri" panose="020F0502020204030204" pitchFamily="34" charset="0"/>
              </a:rPr>
              <a:t>Reading 					Interpretive</a:t>
            </a:r>
          </a:p>
          <a:p>
            <a:pPr marL="0" indent="0">
              <a:buNone/>
            </a:pPr>
            <a:r>
              <a:rPr lang="en-US" sz="1400" dirty="0">
                <a:latin typeface="Calibri" panose="020F0502020204030204" pitchFamily="34" charset="0"/>
              </a:rPr>
              <a:t>Listening					Interpretive</a:t>
            </a:r>
          </a:p>
          <a:p>
            <a:pPr marL="0" indent="0">
              <a:buNone/>
            </a:pPr>
            <a:r>
              <a:rPr lang="en-US" sz="1400" dirty="0">
                <a:latin typeface="Calibri" panose="020F0502020204030204" pitchFamily="34" charset="0"/>
              </a:rPr>
              <a:t> </a:t>
            </a:r>
          </a:p>
          <a:p>
            <a:pPr marL="0" indent="0">
              <a:buNone/>
            </a:pPr>
            <a:r>
              <a:rPr lang="en-US" sz="1400" dirty="0">
                <a:latin typeface="Calibri" panose="020F0502020204030204" pitchFamily="34" charset="0"/>
              </a:rPr>
              <a:t>Speaking					Productive</a:t>
            </a:r>
          </a:p>
          <a:p>
            <a:pPr marL="0" indent="0">
              <a:buNone/>
            </a:pPr>
            <a:r>
              <a:rPr lang="en-US" sz="1400" dirty="0">
                <a:latin typeface="Calibri" panose="020F0502020204030204" pitchFamily="34" charset="0"/>
              </a:rPr>
              <a:t>Writing					Productive</a:t>
            </a:r>
          </a:p>
          <a:p>
            <a:pPr marL="0" indent="0">
              <a:buNone/>
            </a:pPr>
            <a:endParaRPr lang="en-US" dirty="0"/>
          </a:p>
        </p:txBody>
      </p:sp>
      <p:sp>
        <p:nvSpPr>
          <p:cNvPr id="4" name="Content Placeholder 3"/>
          <p:cNvSpPr>
            <a:spLocks noGrp="1"/>
          </p:cNvSpPr>
          <p:nvPr>
            <p:ph sz="half" idx="2"/>
          </p:nvPr>
        </p:nvSpPr>
        <p:spPr>
          <a:xfrm>
            <a:off x="4800600" y="1295400"/>
            <a:ext cx="4114800" cy="4876800"/>
          </a:xfrm>
        </p:spPr>
        <p:txBody>
          <a:bodyPr>
            <a:noAutofit/>
          </a:bodyPr>
          <a:lstStyle/>
          <a:p>
            <a:pPr marL="0" indent="0">
              <a:buNone/>
            </a:pPr>
            <a:r>
              <a:rPr lang="en-US" sz="1400" b="1" u="sng" dirty="0">
                <a:latin typeface="Calibri" panose="020F0502020204030204" pitchFamily="34" charset="0"/>
              </a:rPr>
              <a:t>CELDT Language Proficiency Levels =&gt; Common Core Standards for ELD</a:t>
            </a:r>
            <a:endParaRPr lang="en-US" sz="1400" dirty="0">
              <a:latin typeface="Calibri" panose="020F0502020204030204" pitchFamily="34" charset="0"/>
            </a:endParaRPr>
          </a:p>
          <a:p>
            <a:pPr marL="0" indent="0">
              <a:buNone/>
            </a:pPr>
            <a:r>
              <a:rPr lang="en-US" sz="1400" b="1" dirty="0">
                <a:latin typeface="Calibri" panose="020F0502020204030204" pitchFamily="34" charset="0"/>
              </a:rPr>
              <a:t>CELDT 			New ELD</a:t>
            </a:r>
            <a:endParaRPr lang="en-US" sz="1400" dirty="0">
              <a:latin typeface="Calibri" panose="020F0502020204030204" pitchFamily="34" charset="0"/>
            </a:endParaRPr>
          </a:p>
          <a:p>
            <a:pPr marL="0" indent="0">
              <a:buNone/>
            </a:pPr>
            <a:r>
              <a:rPr lang="en-US" sz="1400" dirty="0">
                <a:latin typeface="Calibri" panose="020F0502020204030204" pitchFamily="34" charset="0"/>
              </a:rPr>
              <a:t>Beginning					Emerging</a:t>
            </a:r>
          </a:p>
          <a:p>
            <a:pPr marL="0" indent="0">
              <a:buNone/>
            </a:pPr>
            <a:r>
              <a:rPr lang="en-US" sz="1400" dirty="0">
                <a:latin typeface="Calibri" panose="020F0502020204030204" pitchFamily="34" charset="0"/>
              </a:rPr>
              <a:t>Early Intermediate (low)			Emerging</a:t>
            </a:r>
          </a:p>
          <a:p>
            <a:pPr marL="0" indent="0">
              <a:buNone/>
            </a:pPr>
            <a:r>
              <a:rPr lang="en-US" sz="1400" dirty="0">
                <a:latin typeface="Calibri" panose="020F0502020204030204" pitchFamily="34" charset="0"/>
              </a:rPr>
              <a:t> </a:t>
            </a:r>
          </a:p>
          <a:p>
            <a:pPr marL="0" indent="0">
              <a:buNone/>
            </a:pPr>
            <a:r>
              <a:rPr lang="en-US" sz="1400" dirty="0">
                <a:latin typeface="Calibri" panose="020F0502020204030204" pitchFamily="34" charset="0"/>
              </a:rPr>
              <a:t>Early Intermediate (high)			Expanding</a:t>
            </a:r>
          </a:p>
          <a:p>
            <a:pPr marL="0" indent="0">
              <a:buNone/>
            </a:pPr>
            <a:r>
              <a:rPr lang="en-US" sz="1400" dirty="0">
                <a:latin typeface="Calibri" panose="020F0502020204030204" pitchFamily="34" charset="0"/>
              </a:rPr>
              <a:t>Intermediate				Expanding</a:t>
            </a:r>
          </a:p>
          <a:p>
            <a:pPr marL="0" indent="0">
              <a:buNone/>
            </a:pPr>
            <a:r>
              <a:rPr lang="en-US" sz="1400" dirty="0">
                <a:latin typeface="Calibri" panose="020F0502020204030204" pitchFamily="34" charset="0"/>
              </a:rPr>
              <a:t>Early Advanced (low)			Expanding</a:t>
            </a:r>
          </a:p>
          <a:p>
            <a:pPr marL="0" indent="0">
              <a:buNone/>
            </a:pPr>
            <a:r>
              <a:rPr lang="en-US" sz="1400" dirty="0">
                <a:latin typeface="Calibri" panose="020F0502020204030204" pitchFamily="34" charset="0"/>
              </a:rPr>
              <a:t> </a:t>
            </a:r>
          </a:p>
          <a:p>
            <a:pPr marL="0" indent="0">
              <a:buNone/>
            </a:pPr>
            <a:r>
              <a:rPr lang="en-US" sz="1400" dirty="0">
                <a:latin typeface="Calibri" panose="020F0502020204030204" pitchFamily="34" charset="0"/>
              </a:rPr>
              <a:t>Early Advanced (high)			Bridging</a:t>
            </a:r>
          </a:p>
          <a:p>
            <a:pPr marL="0" indent="0">
              <a:buNone/>
            </a:pPr>
            <a:r>
              <a:rPr lang="en-US" sz="1400" dirty="0">
                <a:latin typeface="Calibri" panose="020F0502020204030204" pitchFamily="34" charset="0"/>
              </a:rPr>
              <a:t>Advanced					Bridging</a:t>
            </a:r>
          </a:p>
        </p:txBody>
      </p:sp>
      <p:sp>
        <p:nvSpPr>
          <p:cNvPr id="5" name="Rectangle 4"/>
          <p:cNvSpPr/>
          <p:nvPr/>
        </p:nvSpPr>
        <p:spPr>
          <a:xfrm>
            <a:off x="609600" y="1295400"/>
            <a:ext cx="4114800" cy="41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724400" y="1295400"/>
            <a:ext cx="4114800" cy="41148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07741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00200" y="2057400"/>
            <a:ext cx="6589200" cy="1280890"/>
          </a:xfrm>
        </p:spPr>
        <p:txBody>
          <a:bodyPr/>
          <a:lstStyle/>
          <a:p>
            <a:r>
              <a:rPr lang="en-US" dirty="0"/>
              <a:t>Individualized Education Program (IEP) Development</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b="1" dirty="0"/>
              <a:t>Resource for the IEP Team</a:t>
            </a:r>
            <a:br>
              <a:rPr lang="en-US" dirty="0"/>
            </a:br>
            <a:endParaRPr lang="en-US" dirty="0"/>
          </a:p>
        </p:txBody>
      </p:sp>
      <p:sp>
        <p:nvSpPr>
          <p:cNvPr id="9" name="Content Placeholder 8"/>
          <p:cNvSpPr>
            <a:spLocks noGrp="1"/>
          </p:cNvSpPr>
          <p:nvPr>
            <p:ph sz="half" idx="2"/>
          </p:nvPr>
        </p:nvSpPr>
        <p:spPr>
          <a:xfrm>
            <a:off x="1600200" y="2362200"/>
            <a:ext cx="3197093" cy="3767397"/>
          </a:xfrm>
        </p:spPr>
        <p:txBody>
          <a:bodyPr/>
          <a:lstStyle/>
          <a:p>
            <a:endParaRPr lang="en-US" b="1" dirty="0"/>
          </a:p>
          <a:p>
            <a:r>
              <a:rPr lang="en-US" b="1" dirty="0"/>
              <a:t>IEP TEAM CHECKLIST FOR ENGLISH LEARNERS (ELs)</a:t>
            </a:r>
            <a:r>
              <a:rPr lang="en-US" dirty="0"/>
              <a:t> </a:t>
            </a:r>
          </a:p>
          <a:p>
            <a:pPr marL="0" indent="0">
              <a:buNone/>
            </a:pPr>
            <a:r>
              <a:rPr lang="en-US" sz="1200" dirty="0"/>
              <a:t>	</a:t>
            </a:r>
          </a:p>
          <a:p>
            <a:pPr marL="0" indent="0">
              <a:buNone/>
            </a:pPr>
            <a:endParaRPr lang="en-US" sz="1200" dirty="0"/>
          </a:p>
          <a:p>
            <a:pPr marL="0" indent="0">
              <a:buNone/>
            </a:pPr>
            <a:endParaRPr lang="en-US" sz="1200" dirty="0"/>
          </a:p>
          <a:p>
            <a:pPr marL="0" indent="0">
              <a:buNone/>
            </a:pPr>
            <a:r>
              <a:rPr lang="en-US" sz="1200" dirty="0"/>
              <a:t>	Adapted from</a:t>
            </a:r>
            <a:r>
              <a:rPr lang="en-US" sz="1200" i="1" dirty="0"/>
              <a:t> </a:t>
            </a:r>
            <a:r>
              <a:rPr lang="en-US" sz="1200" i="1" dirty="0" err="1"/>
              <a:t>Jarice</a:t>
            </a:r>
            <a:r>
              <a:rPr lang="en-US" sz="1200" i="1" dirty="0"/>
              <a:t> Butterfield 	</a:t>
            </a:r>
            <a:r>
              <a:rPr lang="en-US" sz="1200" dirty="0"/>
              <a:t>for Ventura County SELPA</a:t>
            </a:r>
            <a:endParaRPr lang="en-US" dirty="0"/>
          </a:p>
        </p:txBody>
      </p:sp>
      <p:sp>
        <p:nvSpPr>
          <p:cNvPr id="3" name="Content Placeholder 2"/>
          <p:cNvSpPr>
            <a:spLocks noGrp="1"/>
          </p:cNvSpPr>
          <p:nvPr>
            <p:ph sz="half" idx="1"/>
          </p:nvPr>
        </p:nvSpPr>
        <p:spPr>
          <a:xfrm>
            <a:off x="1676400" y="2136706"/>
            <a:ext cx="2971801" cy="3767397"/>
          </a:xfrm>
        </p:spPr>
        <p:txBody>
          <a:bodyPr/>
          <a:lstStyle/>
          <a:p>
            <a:pPr marL="0" indent="0">
              <a:buNone/>
            </a:pPr>
            <a:endParaRPr lang="en-US" dirty="0"/>
          </a:p>
        </p:txBody>
      </p:sp>
      <p:pic>
        <p:nvPicPr>
          <p:cNvPr id="5" name="Picture 4"/>
          <p:cNvPicPr>
            <a:picLocks noChangeAspect="1"/>
          </p:cNvPicPr>
          <p:nvPr/>
        </p:nvPicPr>
        <p:blipFill>
          <a:blip r:embed="rId3"/>
          <a:stretch>
            <a:fillRect/>
          </a:stretch>
        </p:blipFill>
        <p:spPr>
          <a:xfrm>
            <a:off x="5181600" y="1482597"/>
            <a:ext cx="3806845" cy="5299203"/>
          </a:xfrm>
          <a:prstGeom prst="rect">
            <a:avLst/>
          </a:prstGeom>
        </p:spPr>
      </p:pic>
    </p:spTree>
    <p:extLst>
      <p:ext uri="{BB962C8B-B14F-4D97-AF65-F5344CB8AC3E}">
        <p14:creationId xmlns:p14="http://schemas.microsoft.com/office/powerpoint/2010/main" val="1272189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Preparing for the IEP</a:t>
            </a:r>
          </a:p>
        </p:txBody>
      </p:sp>
      <p:sp>
        <p:nvSpPr>
          <p:cNvPr id="2" name="Content Placeholder 1"/>
          <p:cNvSpPr>
            <a:spLocks noGrp="1"/>
          </p:cNvSpPr>
          <p:nvPr>
            <p:ph idx="1"/>
          </p:nvPr>
        </p:nvSpPr>
        <p:spPr>
          <a:xfrm>
            <a:off x="1676401" y="2133600"/>
            <a:ext cx="6858000" cy="4343400"/>
          </a:xfrm>
        </p:spPr>
        <p:txBody>
          <a:bodyPr>
            <a:normAutofit/>
          </a:bodyPr>
          <a:lstStyle/>
          <a:p>
            <a:pPr>
              <a:buFont typeface="Wingdings" panose="05000000000000000000" pitchFamily="2" charset="2"/>
              <a:buChar char="q"/>
            </a:pPr>
            <a:r>
              <a:rPr lang="en-US" dirty="0">
                <a:latin typeface="Calibri" panose="020F0502020204030204" pitchFamily="34" charset="0"/>
              </a:rPr>
              <a:t>Who should be invited? </a:t>
            </a:r>
          </a:p>
          <a:p>
            <a:pPr lvl="1">
              <a:buFont typeface="Courier New" panose="02070309020205020404" pitchFamily="49" charset="0"/>
              <a:buChar char="o"/>
            </a:pPr>
            <a:r>
              <a:rPr lang="en-US" dirty="0">
                <a:latin typeface="Calibri" panose="020F0502020204030204" pitchFamily="34" charset="0"/>
              </a:rPr>
              <a:t>Interpreter</a:t>
            </a:r>
          </a:p>
          <a:p>
            <a:pPr lvl="1">
              <a:buFont typeface="Courier New" panose="02070309020205020404" pitchFamily="49" charset="0"/>
              <a:buChar char="o"/>
            </a:pPr>
            <a:r>
              <a:rPr lang="en-US" dirty="0">
                <a:latin typeface="Calibri" panose="020F0502020204030204" pitchFamily="34" charset="0"/>
              </a:rPr>
              <a:t>A person with expertise in second language acquisition</a:t>
            </a:r>
          </a:p>
          <a:p>
            <a:pPr>
              <a:buFont typeface="Wingdings" panose="05000000000000000000" pitchFamily="2" charset="2"/>
              <a:buChar char="q"/>
            </a:pPr>
            <a:r>
              <a:rPr lang="en-US" dirty="0">
                <a:latin typeface="Calibri" panose="020F0502020204030204" pitchFamily="34" charset="0"/>
              </a:rPr>
              <a:t>Most recent language proficiency level from the CELDT / VCAALPS and date administered-  </a:t>
            </a:r>
            <a:r>
              <a:rPr lang="en-US" i="1" dirty="0">
                <a:latin typeface="Calibri" panose="020F0502020204030204" pitchFamily="34" charset="0"/>
              </a:rPr>
              <a:t>ok to use unofficial scores</a:t>
            </a:r>
          </a:p>
          <a:p>
            <a:pPr>
              <a:buFont typeface="Wingdings" panose="05000000000000000000" pitchFamily="2" charset="2"/>
              <a:buChar char="q"/>
            </a:pPr>
            <a:r>
              <a:rPr lang="en-US" dirty="0">
                <a:latin typeface="Calibri" panose="020F0502020204030204" pitchFamily="34" charset="0"/>
              </a:rPr>
              <a:t>If Preschool to Kindergarten, language proficiency level from the PELS</a:t>
            </a:r>
          </a:p>
          <a:p>
            <a:pPr>
              <a:buFont typeface="Wingdings" panose="05000000000000000000" pitchFamily="2" charset="2"/>
              <a:buChar char="q"/>
            </a:pPr>
            <a:r>
              <a:rPr lang="en-US" dirty="0">
                <a:latin typeface="Calibri" panose="020F0502020204030204" pitchFamily="34" charset="0"/>
              </a:rPr>
              <a:t>Has the student been reclassified since the last IEP? If so, what is the date of the RFEP?</a:t>
            </a:r>
          </a:p>
          <a:p>
            <a:pPr>
              <a:buFont typeface="Wingdings" panose="05000000000000000000" pitchFamily="2" charset="2"/>
              <a:buChar char="q"/>
            </a:pPr>
            <a:r>
              <a:rPr lang="en-US" dirty="0">
                <a:latin typeface="Calibri" panose="020F0502020204030204" pitchFamily="34" charset="0"/>
              </a:rPr>
              <a:t>EL status (EL, RFEP, IFEP)</a:t>
            </a:r>
          </a:p>
          <a:p>
            <a:pPr>
              <a:buFont typeface="Wingdings" panose="05000000000000000000" pitchFamily="2" charset="2"/>
              <a:buChar char="§"/>
            </a:pPr>
            <a:endParaRPr lang="en-US" dirty="0"/>
          </a:p>
          <a:p>
            <a:endParaRPr lang="en-US" dirty="0"/>
          </a:p>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Overview</a:t>
            </a:r>
          </a:p>
        </p:txBody>
      </p:sp>
      <p:sp>
        <p:nvSpPr>
          <p:cNvPr id="3" name="Content Placeholder 2"/>
          <p:cNvSpPr>
            <a:spLocks noGrp="1"/>
          </p:cNvSpPr>
          <p:nvPr>
            <p:ph idx="1"/>
          </p:nvPr>
        </p:nvSpPr>
        <p:spPr>
          <a:xfrm>
            <a:off x="1942415" y="1143000"/>
            <a:ext cx="6591985" cy="5562600"/>
          </a:xfrm>
        </p:spPr>
        <p:txBody>
          <a:bodyPr>
            <a:normAutofit fontScale="92500" lnSpcReduction="20000"/>
          </a:bodyPr>
          <a:lstStyle/>
          <a:p>
            <a:r>
              <a:rPr lang="en-US" b="1" dirty="0">
                <a:latin typeface="Calibri" panose="020F0502020204030204" pitchFamily="34" charset="0"/>
              </a:rPr>
              <a:t>General  Education Practices and Pre-referral Interventions </a:t>
            </a:r>
          </a:p>
          <a:p>
            <a:pPr lvl="1"/>
            <a:r>
              <a:rPr lang="en-US" dirty="0">
                <a:latin typeface="Calibri" panose="020F0502020204030204" pitchFamily="34" charset="0"/>
              </a:rPr>
              <a:t>Initial/Annual English Language Development Assessment</a:t>
            </a:r>
          </a:p>
          <a:p>
            <a:pPr lvl="1"/>
            <a:r>
              <a:rPr lang="en-US" dirty="0">
                <a:latin typeface="Calibri" panose="020F0502020204030204" pitchFamily="34" charset="0"/>
              </a:rPr>
              <a:t>Designated and integrated</a:t>
            </a:r>
          </a:p>
          <a:p>
            <a:pPr lvl="1"/>
            <a:r>
              <a:rPr lang="en-US" dirty="0" err="1">
                <a:latin typeface="Calibri" panose="020F0502020204030204" pitchFamily="34" charset="0"/>
              </a:rPr>
              <a:t>RtI</a:t>
            </a:r>
            <a:r>
              <a:rPr lang="en-US" dirty="0">
                <a:latin typeface="Calibri" panose="020F0502020204030204" pitchFamily="34" charset="0"/>
              </a:rPr>
              <a:t> for ELs</a:t>
            </a:r>
          </a:p>
          <a:p>
            <a:pPr lvl="1"/>
            <a:r>
              <a:rPr lang="en-US" dirty="0">
                <a:latin typeface="Calibri" panose="020F0502020204030204" pitchFamily="34" charset="0"/>
              </a:rPr>
              <a:t>Language acquisition stages</a:t>
            </a:r>
          </a:p>
          <a:p>
            <a:pPr lvl="1"/>
            <a:r>
              <a:rPr lang="en-US" dirty="0">
                <a:latin typeface="Calibri" panose="020F0502020204030204" pitchFamily="34" charset="0"/>
              </a:rPr>
              <a:t>Disability vs. language development</a:t>
            </a:r>
          </a:p>
          <a:p>
            <a:r>
              <a:rPr lang="en-US" b="1" dirty="0">
                <a:latin typeface="Calibri" panose="020F0502020204030204" pitchFamily="34" charset="0"/>
              </a:rPr>
              <a:t>Assessment and Identification for English Learners for Special Education</a:t>
            </a:r>
          </a:p>
          <a:p>
            <a:pPr lvl="1"/>
            <a:r>
              <a:rPr lang="en-US" dirty="0">
                <a:latin typeface="Calibri" panose="020F0502020204030204" pitchFamily="34" charset="0"/>
              </a:rPr>
              <a:t>Language proficiency</a:t>
            </a:r>
          </a:p>
          <a:p>
            <a:pPr lvl="1"/>
            <a:r>
              <a:rPr lang="en-US" dirty="0">
                <a:latin typeface="Calibri" panose="020F0502020204030204" pitchFamily="34" charset="0"/>
              </a:rPr>
              <a:t>Tool selection</a:t>
            </a:r>
          </a:p>
          <a:p>
            <a:pPr lvl="1"/>
            <a:r>
              <a:rPr lang="en-US" dirty="0">
                <a:latin typeface="Calibri" panose="020F0502020204030204" pitchFamily="34" charset="0"/>
              </a:rPr>
              <a:t>Interpreters</a:t>
            </a:r>
          </a:p>
          <a:p>
            <a:pPr lvl="1"/>
            <a:r>
              <a:rPr lang="en-US" dirty="0">
                <a:latin typeface="Calibri" panose="020F0502020204030204" pitchFamily="34" charset="0"/>
              </a:rPr>
              <a:t>ELA/ ELD Framework and California Common Core Standards for ELD</a:t>
            </a:r>
          </a:p>
          <a:p>
            <a:r>
              <a:rPr lang="en-US" b="1" dirty="0">
                <a:latin typeface="Calibri" panose="020F0502020204030204" pitchFamily="34" charset="0"/>
              </a:rPr>
              <a:t>IEP Development </a:t>
            </a:r>
          </a:p>
          <a:p>
            <a:pPr lvl="1"/>
            <a:r>
              <a:rPr lang="en-US" dirty="0">
                <a:latin typeface="Calibri" panose="020F0502020204030204" pitchFamily="34" charset="0"/>
              </a:rPr>
              <a:t>Collaboration with EL specialist</a:t>
            </a:r>
          </a:p>
          <a:p>
            <a:pPr lvl="1"/>
            <a:r>
              <a:rPr lang="en-US" dirty="0">
                <a:latin typeface="Calibri" panose="020F0502020204030204" pitchFamily="34" charset="0"/>
              </a:rPr>
              <a:t>Goals</a:t>
            </a:r>
          </a:p>
          <a:p>
            <a:r>
              <a:rPr lang="en-US" b="1" dirty="0">
                <a:latin typeface="Calibri" panose="020F0502020204030204" pitchFamily="34" charset="0"/>
              </a:rPr>
              <a:t>Service Delivery </a:t>
            </a:r>
          </a:p>
          <a:p>
            <a:pPr lvl="1"/>
            <a:r>
              <a:rPr lang="en-US" dirty="0">
                <a:latin typeface="Calibri" panose="020F0502020204030204" pitchFamily="34" charset="0"/>
              </a:rPr>
              <a:t>Best practices</a:t>
            </a:r>
          </a:p>
          <a:p>
            <a:r>
              <a:rPr lang="en-US" b="1" dirty="0">
                <a:latin typeface="Calibri" panose="020F0502020204030204" pitchFamily="34" charset="0"/>
              </a:rPr>
              <a:t>Reclassification of English Learners with Disabilities</a:t>
            </a:r>
          </a:p>
          <a:p>
            <a:pPr lvl="1"/>
            <a:endParaRPr lang="en-US" dirty="0"/>
          </a:p>
        </p:txBody>
      </p:sp>
    </p:spTree>
    <p:extLst>
      <p:ext uri="{BB962C8B-B14F-4D97-AF65-F5344CB8AC3E}">
        <p14:creationId xmlns:p14="http://schemas.microsoft.com/office/powerpoint/2010/main" val="2079684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b="1" dirty="0"/>
              <a:t>Resources for the IEP Team</a:t>
            </a:r>
            <a:br>
              <a:rPr lang="en-US" dirty="0"/>
            </a:br>
            <a:endParaRPr lang="en-US" dirty="0"/>
          </a:p>
        </p:txBody>
      </p:sp>
      <p:sp>
        <p:nvSpPr>
          <p:cNvPr id="15" name="Content Placeholder 14"/>
          <p:cNvSpPr>
            <a:spLocks noGrp="1"/>
          </p:cNvSpPr>
          <p:nvPr>
            <p:ph sz="half" idx="1"/>
          </p:nvPr>
        </p:nvSpPr>
        <p:spPr>
          <a:xfrm>
            <a:off x="1942417" y="2136706"/>
            <a:ext cx="2858184" cy="3767397"/>
          </a:xfrm>
        </p:spPr>
        <p:txBody>
          <a:bodyPr/>
          <a:lstStyle/>
          <a:p>
            <a:r>
              <a:rPr lang="en-US" b="1" dirty="0"/>
              <a:t>STEPS FOR PROOFREADING IEPS TO ENSURE COMPLIANCE FOR ENGLISH LEARNERS</a:t>
            </a:r>
            <a:endParaRPr lang="en-US" dirty="0"/>
          </a:p>
          <a:p>
            <a:endParaRPr lang="en-US" dirty="0"/>
          </a:p>
        </p:txBody>
      </p:sp>
      <p:pic>
        <p:nvPicPr>
          <p:cNvPr id="2" name="Picture 1"/>
          <p:cNvPicPr>
            <a:picLocks noChangeAspect="1"/>
          </p:cNvPicPr>
          <p:nvPr/>
        </p:nvPicPr>
        <p:blipFill>
          <a:blip r:embed="rId2"/>
          <a:stretch>
            <a:fillRect/>
          </a:stretch>
        </p:blipFill>
        <p:spPr>
          <a:xfrm>
            <a:off x="4724400" y="1264555"/>
            <a:ext cx="4282628" cy="5464302"/>
          </a:xfrm>
          <a:prstGeom prst="rect">
            <a:avLst/>
          </a:prstGeom>
        </p:spPr>
      </p:pic>
      <p:sp>
        <p:nvSpPr>
          <p:cNvPr id="3" name="Content Placeholder 2"/>
          <p:cNvSpPr>
            <a:spLocks noGrp="1"/>
          </p:cNvSpPr>
          <p:nvPr>
            <p:ph sz="half" idx="2"/>
          </p:nvPr>
        </p:nvSpPr>
        <p:spPr/>
        <p:txBody>
          <a:bodyPr/>
          <a:lstStyle/>
          <a:p>
            <a:endParaRPr lang="en-US"/>
          </a:p>
        </p:txBody>
      </p:sp>
    </p:spTree>
    <p:extLst>
      <p:ext uri="{BB962C8B-B14F-4D97-AF65-F5344CB8AC3E}">
        <p14:creationId xmlns:p14="http://schemas.microsoft.com/office/powerpoint/2010/main" val="42161500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2800" dirty="0"/>
              <a:t>IEP Development for English Learners</a:t>
            </a:r>
          </a:p>
        </p:txBody>
      </p:sp>
      <p:sp>
        <p:nvSpPr>
          <p:cNvPr id="2" name="Content Placeholder 1"/>
          <p:cNvSpPr>
            <a:spLocks noGrp="1"/>
          </p:cNvSpPr>
          <p:nvPr>
            <p:ph idx="1"/>
          </p:nvPr>
        </p:nvSpPr>
        <p:spPr>
          <a:xfrm>
            <a:off x="1295401" y="1600200"/>
            <a:ext cx="7848600" cy="4311022"/>
          </a:xfrm>
        </p:spPr>
        <p:txBody>
          <a:bodyPr>
            <a:noAutofit/>
          </a:bodyPr>
          <a:lstStyle/>
          <a:p>
            <a:pPr marL="0" indent="0">
              <a:buNone/>
            </a:pPr>
            <a:r>
              <a:rPr lang="en-US" sz="2000" dirty="0">
                <a:latin typeface="Calibri" panose="020F0502020204030204" pitchFamily="34" charset="0"/>
              </a:rPr>
              <a:t>5 main areas of the IEP that are affected when a student is an English Learner:</a:t>
            </a:r>
          </a:p>
          <a:p>
            <a:pPr marL="0" indent="0">
              <a:buNone/>
            </a:pPr>
            <a:r>
              <a:rPr lang="en-US" sz="2000" dirty="0">
                <a:latin typeface="Calibri" panose="020F0502020204030204" pitchFamily="34" charset="0"/>
              </a:rPr>
              <a:t>1) Student Information and Services </a:t>
            </a:r>
          </a:p>
          <a:p>
            <a:pPr marL="0" indent="0">
              <a:buNone/>
            </a:pPr>
            <a:r>
              <a:rPr lang="en-US" sz="2000" dirty="0">
                <a:latin typeface="Calibri" panose="020F0502020204030204" pitchFamily="34" charset="0"/>
              </a:rPr>
              <a:t>2) Present Levels: Reading Writing, Communication, Statewide Assessment Results</a:t>
            </a:r>
          </a:p>
          <a:p>
            <a:pPr marL="0" indent="0">
              <a:buNone/>
            </a:pPr>
            <a:r>
              <a:rPr lang="en-US" sz="2000" dirty="0">
                <a:latin typeface="Calibri" panose="020F0502020204030204" pitchFamily="34" charset="0"/>
              </a:rPr>
              <a:t>3) Preschool Strategies (preschoolers) /ELD page (K- age 22)</a:t>
            </a:r>
          </a:p>
          <a:p>
            <a:pPr marL="0" indent="0">
              <a:buNone/>
            </a:pPr>
            <a:r>
              <a:rPr lang="en-US" sz="2000" dirty="0">
                <a:latin typeface="Calibri" panose="020F0502020204030204" pitchFamily="34" charset="0"/>
              </a:rPr>
              <a:t>4) Goals: Language of Instruction for Linguistically Appropriate goals</a:t>
            </a:r>
          </a:p>
          <a:p>
            <a:pPr marL="0" indent="0">
              <a:buNone/>
            </a:pPr>
            <a:r>
              <a:rPr lang="en-US" sz="2000" dirty="0">
                <a:latin typeface="Calibri" panose="020F0502020204030204" pitchFamily="34" charset="0"/>
              </a:rPr>
              <a:t>5) LRE: Special Factors/Language, FAPE (Program and setting)</a:t>
            </a: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IEP Notice, Classroom Accommodations, Agreement and Attendance</a:t>
            </a:r>
          </a:p>
        </p:txBody>
      </p:sp>
    </p:spTree>
  </p:cSld>
  <p:clrMapOvr>
    <a:masterClrMapping/>
  </p:clrMapOvr>
  <p:transition>
    <p:wedg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 Information and Services</a:t>
            </a:r>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rotWithShape="1">
          <a:blip r:embed="rId3"/>
          <a:srcRect b="24908"/>
          <a:stretch/>
        </p:blipFill>
        <p:spPr>
          <a:xfrm>
            <a:off x="1219200" y="1905000"/>
            <a:ext cx="7738441" cy="4563390"/>
          </a:xfrm>
          <a:prstGeom prst="rect">
            <a:avLst/>
          </a:prstGeom>
        </p:spPr>
      </p:pic>
      <p:sp>
        <p:nvSpPr>
          <p:cNvPr id="7" name="Arrow: Down 6"/>
          <p:cNvSpPr/>
          <p:nvPr/>
        </p:nvSpPr>
        <p:spPr>
          <a:xfrm>
            <a:off x="5715000" y="2438400"/>
            <a:ext cx="1524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Left 9"/>
          <p:cNvSpPr/>
          <p:nvPr/>
        </p:nvSpPr>
        <p:spPr>
          <a:xfrm>
            <a:off x="6324600" y="3581400"/>
            <a:ext cx="1752600" cy="228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p:cNvSpPr/>
          <p:nvPr/>
        </p:nvSpPr>
        <p:spPr>
          <a:xfrm>
            <a:off x="2895600" y="3581400"/>
            <a:ext cx="9906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5474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Present Levels of Performance</a:t>
            </a:r>
          </a:p>
        </p:txBody>
      </p:sp>
      <p:sp>
        <p:nvSpPr>
          <p:cNvPr id="2" name="Content Placeholder 1"/>
          <p:cNvSpPr>
            <a:spLocks noGrp="1"/>
          </p:cNvSpPr>
          <p:nvPr>
            <p:ph idx="1"/>
          </p:nvPr>
        </p:nvSpPr>
        <p:spPr/>
        <p:txBody>
          <a:bodyPr>
            <a:normAutofit/>
          </a:bodyPr>
          <a:lstStyle/>
          <a:p>
            <a:r>
              <a:rPr lang="en-US" sz="2000" dirty="0">
                <a:latin typeface="Calibri" panose="020F0502020204030204" pitchFamily="34" charset="0"/>
              </a:rPr>
              <a:t>Scores/levels for CELDT/VCCALPS</a:t>
            </a:r>
          </a:p>
          <a:p>
            <a:r>
              <a:rPr lang="en-US" sz="2000" dirty="0">
                <a:latin typeface="Calibri" panose="020F0502020204030204" pitchFamily="34" charset="0"/>
              </a:rPr>
              <a:t>Summary of progress in language proficiency in Reading and Writing areas and Listening and speaking in the Communication area</a:t>
            </a:r>
          </a:p>
          <a:p>
            <a:pPr marL="0" indent="0">
              <a:buNone/>
            </a:pPr>
            <a:endParaRPr lang="en-US" dirty="0">
              <a:latin typeface="Calibri" panose="020F0502020204030204" pitchFamily="34" charset="0"/>
            </a:endParaRPr>
          </a:p>
          <a:p>
            <a:pPr marL="0" indent="0">
              <a:buNone/>
            </a:pPr>
            <a:r>
              <a:rPr lang="en-US" dirty="0">
                <a:latin typeface="Calibri" panose="020F0502020204030204" pitchFamily="34" charset="0"/>
              </a:rPr>
              <a:t>Note: For preschoolers, English Proficiency level determined from the Preschool English Learner Survey (PELS) is noted on the Preschool Strategies page.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Present Levels of Performance</a:t>
            </a:r>
            <a:br>
              <a:rPr lang="en-US" dirty="0"/>
            </a:br>
            <a:endParaRPr lang="en-US" dirty="0"/>
          </a:p>
        </p:txBody>
      </p:sp>
      <p:sp>
        <p:nvSpPr>
          <p:cNvPr id="3" name="Content Placeholder 2"/>
          <p:cNvSpPr>
            <a:spLocks noGrp="1"/>
          </p:cNvSpPr>
          <p:nvPr>
            <p:ph idx="1"/>
          </p:nvPr>
        </p:nvSpPr>
        <p:spPr>
          <a:xfrm>
            <a:off x="1929550" y="1600200"/>
            <a:ext cx="6591985" cy="4648200"/>
          </a:xfrm>
        </p:spPr>
        <p:txBody>
          <a:bodyPr>
            <a:normAutofit fontScale="92500" lnSpcReduction="20000"/>
          </a:bodyPr>
          <a:lstStyle/>
          <a:p>
            <a:pPr marL="0" indent="0">
              <a:buNone/>
            </a:pPr>
            <a:r>
              <a:rPr lang="en-US" sz="2000" u="sng" dirty="0">
                <a:latin typeface="Calibri" panose="020F0502020204030204" pitchFamily="34" charset="0"/>
              </a:rPr>
              <a:t>Academics Reading/Writing:</a:t>
            </a:r>
          </a:p>
          <a:p>
            <a:r>
              <a:rPr lang="en-US" sz="2000" dirty="0">
                <a:latin typeface="Calibri" panose="020F0502020204030204" pitchFamily="34" charset="0"/>
              </a:rPr>
              <a:t>Made progress (moved from early intermediate to intermediate on the CELDT), increasing in English Language Proficiency.</a:t>
            </a:r>
          </a:p>
          <a:p>
            <a:pPr marL="0" indent="0">
              <a:buNone/>
            </a:pPr>
            <a:r>
              <a:rPr lang="en-US" sz="2000" u="sng" dirty="0">
                <a:latin typeface="Calibri" panose="020F0502020204030204" pitchFamily="34" charset="0"/>
              </a:rPr>
              <a:t>Communication:</a:t>
            </a:r>
          </a:p>
          <a:p>
            <a:r>
              <a:rPr lang="en-US" sz="2000" dirty="0">
                <a:latin typeface="Calibri" panose="020F0502020204030204" pitchFamily="34" charset="0"/>
              </a:rPr>
              <a:t>Uses both English and Spanish in the classroom and playground</a:t>
            </a:r>
          </a:p>
          <a:p>
            <a:r>
              <a:rPr lang="en-US" sz="2000" dirty="0">
                <a:latin typeface="Calibri" panose="020F0502020204030204" pitchFamily="34" charset="0"/>
              </a:rPr>
              <a:t>Struggles with understanding academic English</a:t>
            </a:r>
          </a:p>
          <a:p>
            <a:r>
              <a:rPr lang="en-US" sz="2000" dirty="0">
                <a:latin typeface="Calibri" panose="020F0502020204030204" pitchFamily="34" charset="0"/>
              </a:rPr>
              <a:t>Uses </a:t>
            </a:r>
            <a:r>
              <a:rPr lang="en-US" sz="2000" dirty="0" err="1">
                <a:latin typeface="Calibri" panose="020F0502020204030204" pitchFamily="34" charset="0"/>
              </a:rPr>
              <a:t>Mixteco</a:t>
            </a:r>
            <a:r>
              <a:rPr lang="en-US" sz="2000" dirty="0">
                <a:latin typeface="Calibri" panose="020F0502020204030204" pitchFamily="34" charset="0"/>
              </a:rPr>
              <a:t> with peers</a:t>
            </a:r>
          </a:p>
          <a:p>
            <a:r>
              <a:rPr lang="en-US" sz="2000" dirty="0">
                <a:latin typeface="Calibri" panose="020F0502020204030204" pitchFamily="34" charset="0"/>
              </a:rPr>
              <a:t>Communicates with parents in Hmong but uses English conversationally at school</a:t>
            </a:r>
          </a:p>
          <a:p>
            <a:r>
              <a:rPr lang="en-US" sz="2000" dirty="0">
                <a:latin typeface="Calibri" panose="020F0502020204030204" pitchFamily="34" charset="0"/>
              </a:rPr>
              <a:t>Proficient in basic interpersonal communication skills (conversational) skills</a:t>
            </a:r>
          </a:p>
          <a:p>
            <a:r>
              <a:rPr lang="en-US" sz="2000" dirty="0">
                <a:latin typeface="Calibri" panose="020F0502020204030204" pitchFamily="34" charset="0"/>
              </a:rPr>
              <a:t>Beginning to develop cognitive academic language proficiency</a:t>
            </a:r>
          </a:p>
          <a:p>
            <a:pPr marL="0" indent="0">
              <a:buNone/>
            </a:pPr>
            <a:endParaRPr lang="en-US" dirty="0"/>
          </a:p>
          <a:p>
            <a:pPr marL="0" indent="0">
              <a:buNone/>
            </a:pPr>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b="1" dirty="0"/>
              <a:t>Resource for the IEP Team</a:t>
            </a:r>
            <a:br>
              <a:rPr lang="en-US" dirty="0"/>
            </a:br>
            <a:endParaRPr lang="en-US" dirty="0"/>
          </a:p>
        </p:txBody>
      </p:sp>
      <p:sp>
        <p:nvSpPr>
          <p:cNvPr id="9" name="Content Placeholder 8"/>
          <p:cNvSpPr>
            <a:spLocks noGrp="1"/>
          </p:cNvSpPr>
          <p:nvPr>
            <p:ph sz="half" idx="1"/>
          </p:nvPr>
        </p:nvSpPr>
        <p:spPr>
          <a:xfrm>
            <a:off x="1942417" y="2136706"/>
            <a:ext cx="2781984" cy="3767397"/>
          </a:xfrm>
        </p:spPr>
        <p:txBody>
          <a:bodyPr/>
          <a:lstStyle/>
          <a:p>
            <a:r>
              <a:rPr lang="en-US" b="1" dirty="0"/>
              <a:t>CELDT Correlations to Common Core Standards for ELD</a:t>
            </a:r>
            <a:endParaRPr lang="en-US" dirty="0"/>
          </a:p>
        </p:txBody>
      </p:sp>
      <p:pic>
        <p:nvPicPr>
          <p:cNvPr id="3" name="Picture 2"/>
          <p:cNvPicPr>
            <a:picLocks noChangeAspect="1"/>
          </p:cNvPicPr>
          <p:nvPr/>
        </p:nvPicPr>
        <p:blipFill>
          <a:blip r:embed="rId2"/>
          <a:stretch>
            <a:fillRect/>
          </a:stretch>
        </p:blipFill>
        <p:spPr>
          <a:xfrm>
            <a:off x="4648200" y="1219200"/>
            <a:ext cx="4129848" cy="5554937"/>
          </a:xfrm>
          <a:prstGeom prst="rect">
            <a:avLst/>
          </a:prstGeom>
        </p:spPr>
      </p:pic>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9784057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Three things to consider when addressing language needs</a:t>
            </a:r>
          </a:p>
        </p:txBody>
      </p:sp>
      <p:sp>
        <p:nvSpPr>
          <p:cNvPr id="5" name="Content Placeholder 4"/>
          <p:cNvSpPr>
            <a:spLocks noGrp="1"/>
          </p:cNvSpPr>
          <p:nvPr>
            <p:ph idx="1"/>
          </p:nvPr>
        </p:nvSpPr>
        <p:spPr/>
        <p:txBody>
          <a:bodyPr/>
          <a:lstStyle/>
          <a:p>
            <a:r>
              <a:rPr lang="en-US" dirty="0"/>
              <a:t>Language proficiency</a:t>
            </a:r>
          </a:p>
          <a:p>
            <a:r>
              <a:rPr lang="en-US" dirty="0"/>
              <a:t>Level of functioning</a:t>
            </a:r>
          </a:p>
          <a:p>
            <a:r>
              <a:rPr lang="en-US" dirty="0"/>
              <a:t>Student’s disability</a:t>
            </a:r>
          </a:p>
          <a:p>
            <a:endParaRPr lang="en-US" dirty="0"/>
          </a:p>
          <a:p>
            <a:endParaRPr lang="en-US" dirty="0"/>
          </a:p>
          <a:p>
            <a:endParaRPr lang="en-US" dirty="0"/>
          </a:p>
          <a:p>
            <a:endParaRPr lang="en-US" dirty="0"/>
          </a:p>
          <a:p>
            <a:endParaRPr lang="en-US" dirty="0"/>
          </a:p>
          <a:p>
            <a:pPr>
              <a:buNone/>
            </a:pPr>
            <a:r>
              <a:rPr lang="en-US" dirty="0" err="1"/>
              <a:t>J.Butterfield</a:t>
            </a:r>
            <a:r>
              <a:rPr lang="en-US" dirty="0"/>
              <a:t>, 2016</a:t>
            </a:r>
          </a:p>
        </p:txBody>
      </p:sp>
    </p:spTree>
    <p:extLst>
      <p:ext uri="{BB962C8B-B14F-4D97-AF65-F5344CB8AC3E}">
        <p14:creationId xmlns:p14="http://schemas.microsoft.com/office/powerpoint/2010/main" val="200867629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Goals </a:t>
            </a:r>
          </a:p>
        </p:txBody>
      </p:sp>
      <p:sp>
        <p:nvSpPr>
          <p:cNvPr id="2" name="Content Placeholder 1"/>
          <p:cNvSpPr>
            <a:spLocks noGrp="1"/>
          </p:cNvSpPr>
          <p:nvPr>
            <p:ph idx="1"/>
          </p:nvPr>
        </p:nvSpPr>
        <p:spPr>
          <a:xfrm>
            <a:off x="1942415" y="2209800"/>
            <a:ext cx="6591985" cy="4463422"/>
          </a:xfrm>
        </p:spPr>
        <p:txBody>
          <a:bodyPr>
            <a:normAutofit fontScale="92500" lnSpcReduction="10000"/>
          </a:bodyPr>
          <a:lstStyle/>
          <a:p>
            <a:pPr>
              <a:buFont typeface="Wingdings" panose="05000000000000000000" pitchFamily="2" charset="2"/>
              <a:buChar char="Ø"/>
            </a:pPr>
            <a:r>
              <a:rPr lang="en-US" sz="2400" dirty="0">
                <a:latin typeface="Calibri" panose="020F0502020204030204" pitchFamily="34" charset="0"/>
              </a:rPr>
              <a:t>Goal(s) drafted address need(s) in the area of English Language Proficiency (Reading, Writing, Listening, Speaking) </a:t>
            </a:r>
          </a:p>
          <a:p>
            <a:pPr>
              <a:buFont typeface="Wingdings" panose="05000000000000000000" pitchFamily="2" charset="2"/>
              <a:buChar char="Ø"/>
            </a:pPr>
            <a:r>
              <a:rPr lang="en-US" sz="2400" dirty="0">
                <a:latin typeface="Calibri" panose="020F0502020204030204" pitchFamily="34" charset="0"/>
              </a:rPr>
              <a:t>Correlate to assessment results (CELDT/ VCCALPS/PELS) and present levels</a:t>
            </a:r>
          </a:p>
          <a:p>
            <a:pPr>
              <a:buFont typeface="Wingdings" panose="05000000000000000000" pitchFamily="2" charset="2"/>
              <a:buChar char="Ø"/>
            </a:pPr>
            <a:r>
              <a:rPr lang="en-US" sz="2400" dirty="0">
                <a:latin typeface="Calibri" panose="020F0502020204030204" pitchFamily="34" charset="0"/>
              </a:rPr>
              <a:t>Goal(s) in the area of language most likely will be in literacy or communication.</a:t>
            </a:r>
          </a:p>
          <a:p>
            <a:pPr>
              <a:buFont typeface="Wingdings" panose="05000000000000000000" pitchFamily="2" charset="2"/>
              <a:buChar char="Ø"/>
            </a:pPr>
            <a:r>
              <a:rPr lang="en-US" sz="2400" dirty="0">
                <a:latin typeface="Calibri" panose="020F0502020204030204" pitchFamily="34" charset="0"/>
              </a:rPr>
              <a:t>Select from the ELD standards in the </a:t>
            </a:r>
            <a:r>
              <a:rPr lang="en-US" sz="2400" dirty="0" err="1">
                <a:latin typeface="Calibri" panose="020F0502020204030204" pitchFamily="34" charset="0"/>
              </a:rPr>
              <a:t>GoalWizard</a:t>
            </a:r>
            <a:r>
              <a:rPr lang="en-US" sz="2400" dirty="0">
                <a:latin typeface="Calibri" panose="020F0502020204030204" pitchFamily="34" charset="0"/>
              </a:rPr>
              <a:t>. Use the correlations to guide your choosing goals in language from the CCSS.  Use the ELA correlation to guide the choice of goals that involve language and will be linguistically appropriate!</a:t>
            </a:r>
          </a:p>
          <a:p>
            <a:pPr>
              <a:buFont typeface="Wingdings" panose="05000000000000000000" pitchFamily="2" charset="2"/>
              <a:buChar char="Ø"/>
            </a:pPr>
            <a:endParaRPr lang="en-US" sz="3100" dirty="0">
              <a:latin typeface="Calibri" panose="020F0502020204030204" pitchFamily="34" charset="0"/>
            </a:endParaRPr>
          </a:p>
          <a:p>
            <a:pPr lvl="1"/>
            <a:endParaRPr lang="en-US" dirty="0"/>
          </a:p>
        </p:txBody>
      </p:sp>
    </p:spTree>
    <p:extLst>
      <p:ext uri="{BB962C8B-B14F-4D97-AF65-F5344CB8AC3E}">
        <p14:creationId xmlns:p14="http://schemas.microsoft.com/office/powerpoint/2010/main" val="4185225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Linguistically Appropriate Goals</a:t>
            </a:r>
          </a:p>
        </p:txBody>
      </p:sp>
      <p:sp>
        <p:nvSpPr>
          <p:cNvPr id="3" name="Content Placeholder 2"/>
          <p:cNvSpPr>
            <a:spLocks noGrp="1"/>
          </p:cNvSpPr>
          <p:nvPr>
            <p:ph idx="1"/>
          </p:nvPr>
        </p:nvSpPr>
        <p:spPr/>
        <p:txBody>
          <a:bodyPr/>
          <a:lstStyle/>
          <a:p>
            <a:r>
              <a:rPr lang="en-US" dirty="0"/>
              <a:t>Aligned to students’ current language proficiency level</a:t>
            </a:r>
          </a:p>
          <a:p>
            <a:r>
              <a:rPr lang="en-US" dirty="0"/>
              <a:t>Aligned to California ELD standards in listening, speaking reading or writing</a:t>
            </a:r>
          </a:p>
          <a:p>
            <a:r>
              <a:rPr lang="en-US" dirty="0"/>
              <a:t>Drafted to account for students language ability</a:t>
            </a:r>
          </a:p>
          <a:p>
            <a:endParaRPr lang="en-US" dirty="0"/>
          </a:p>
          <a:p>
            <a:endParaRPr lang="en-US" dirty="0"/>
          </a:p>
          <a:p>
            <a:endParaRPr lang="en-US" dirty="0"/>
          </a:p>
          <a:p>
            <a:endParaRPr lang="en-US" dirty="0"/>
          </a:p>
          <a:p>
            <a:pPr>
              <a:buNone/>
            </a:pPr>
            <a:r>
              <a:rPr lang="en-US" dirty="0" err="1"/>
              <a:t>J.Butterfield</a:t>
            </a:r>
            <a:r>
              <a:rPr lang="en-US" dirty="0"/>
              <a:t>, 2016</a:t>
            </a:r>
          </a:p>
        </p:txBody>
      </p:sp>
    </p:spTree>
    <p:extLst>
      <p:ext uri="{BB962C8B-B14F-4D97-AF65-F5344CB8AC3E}">
        <p14:creationId xmlns:p14="http://schemas.microsoft.com/office/powerpoint/2010/main" val="220802052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133600" y="838200"/>
            <a:ext cx="6477000" cy="1524000"/>
          </a:xfrm>
        </p:spPr>
        <p:txBody>
          <a:bodyPr/>
          <a:lstStyle/>
          <a:p>
            <a:r>
              <a:rPr lang="en-US" dirty="0"/>
              <a:t>Preschool Goals</a:t>
            </a:r>
          </a:p>
        </p:txBody>
      </p:sp>
      <p:sp>
        <p:nvSpPr>
          <p:cNvPr id="2" name="Content Placeholder 1"/>
          <p:cNvSpPr>
            <a:spLocks noGrp="1"/>
          </p:cNvSpPr>
          <p:nvPr>
            <p:ph idx="1"/>
          </p:nvPr>
        </p:nvSpPr>
        <p:spPr>
          <a:xfrm>
            <a:off x="2133600" y="2362200"/>
            <a:ext cx="6553200" cy="3645091"/>
          </a:xfrm>
        </p:spPr>
        <p:txBody>
          <a:bodyPr/>
          <a:lstStyle/>
          <a:p>
            <a:r>
              <a:rPr lang="en-US" sz="2000" dirty="0">
                <a:latin typeface="Calibri" panose="020F0502020204030204" pitchFamily="34" charset="0"/>
              </a:rPr>
              <a:t>English Language Development: Listening</a:t>
            </a:r>
          </a:p>
          <a:p>
            <a:r>
              <a:rPr lang="en-US" sz="2000" dirty="0">
                <a:latin typeface="Calibri" panose="020F0502020204030204" pitchFamily="34" charset="0"/>
              </a:rPr>
              <a:t>English Language Development: Speaking</a:t>
            </a:r>
          </a:p>
          <a:p>
            <a:r>
              <a:rPr lang="en-US" sz="2000" dirty="0">
                <a:latin typeface="Calibri" panose="020F0502020204030204" pitchFamily="34" charset="0"/>
              </a:rPr>
              <a:t>English Language Development: Reading</a:t>
            </a:r>
          </a:p>
          <a:p>
            <a:r>
              <a:rPr lang="en-US" sz="2000" dirty="0">
                <a:latin typeface="Calibri" panose="020F0502020204030204" pitchFamily="34" charset="0"/>
              </a:rPr>
              <a:t>English Language Development: Writing</a:t>
            </a:r>
          </a:p>
          <a:p>
            <a:endParaRPr lang="en-US" dirty="0"/>
          </a:p>
        </p:txBody>
      </p:sp>
    </p:spTree>
    <p:extLst>
      <p:ext uri="{BB962C8B-B14F-4D97-AF65-F5344CB8AC3E}">
        <p14:creationId xmlns:p14="http://schemas.microsoft.com/office/powerpoint/2010/main" val="1577624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Initial/Annual Assessment of English Language Development</a:t>
            </a:r>
          </a:p>
        </p:txBody>
      </p:sp>
      <p:sp>
        <p:nvSpPr>
          <p:cNvPr id="3" name="Content Placeholder 2"/>
          <p:cNvSpPr>
            <a:spLocks noGrp="1"/>
          </p:cNvSpPr>
          <p:nvPr>
            <p:ph idx="1"/>
          </p:nvPr>
        </p:nvSpPr>
        <p:spPr>
          <a:xfrm>
            <a:off x="1219201" y="1905000"/>
            <a:ext cx="7848600" cy="4876800"/>
          </a:xfrm>
        </p:spPr>
        <p:txBody>
          <a:bodyPr>
            <a:normAutofit fontScale="70000" lnSpcReduction="20000"/>
          </a:bodyPr>
          <a:lstStyle/>
          <a:p>
            <a:r>
              <a:rPr lang="en-US" sz="2300" u="sng" dirty="0">
                <a:latin typeface="Calibri" panose="020F0502020204030204" pitchFamily="34" charset="0"/>
              </a:rPr>
              <a:t>Home Language Survey</a:t>
            </a:r>
          </a:p>
          <a:p>
            <a:r>
              <a:rPr lang="en-US" sz="2300" u="sng" dirty="0">
                <a:latin typeface="Calibri" panose="020F0502020204030204" pitchFamily="34" charset="0"/>
              </a:rPr>
              <a:t>California English Language Development Test (CELDT). </a:t>
            </a:r>
            <a:r>
              <a:rPr lang="en-US" sz="2300" dirty="0">
                <a:latin typeface="Calibri" panose="020F0502020204030204" pitchFamily="34" charset="0"/>
              </a:rPr>
              <a:t>2016-17 and 2017-18 CELDT Information Guide.  </a:t>
            </a:r>
          </a:p>
          <a:p>
            <a:pPr marL="0" indent="0">
              <a:buNone/>
            </a:pPr>
            <a:r>
              <a:rPr lang="en-US" sz="2300" dirty="0">
                <a:latin typeface="Calibri" panose="020F0502020204030204" pitchFamily="34" charset="0"/>
              </a:rPr>
              <a:t>	</a:t>
            </a:r>
            <a:r>
              <a:rPr lang="en-US" sz="2300" i="1" dirty="0">
                <a:latin typeface="Calibri" panose="020F0502020204030204" pitchFamily="34" charset="0"/>
              </a:rPr>
              <a:t>CDE website/Testing &amp; Accountability/ Testing/ California English Language 	Development Test</a:t>
            </a:r>
          </a:p>
          <a:p>
            <a:pPr marL="0" indent="0">
              <a:buNone/>
            </a:pPr>
            <a:r>
              <a:rPr lang="en-US" sz="1700" dirty="0">
                <a:latin typeface="Calibri" panose="020F0502020204030204" pitchFamily="34" charset="0"/>
              </a:rPr>
              <a:t> </a:t>
            </a:r>
            <a:r>
              <a:rPr lang="en-US" sz="1700" dirty="0">
                <a:latin typeface="Calibri" panose="020F0502020204030204" pitchFamily="34" charset="0"/>
                <a:hlinkClick r:id="rId3"/>
              </a:rPr>
              <a:t>http://www.cde.ca.gov/ta/tg/ep/documents/celdt1618guide.pdf</a:t>
            </a:r>
            <a:endParaRPr lang="en-US" sz="1700" u="sng" dirty="0">
              <a:latin typeface="Calibri" panose="020F0502020204030204" pitchFamily="34" charset="0"/>
            </a:endParaRPr>
          </a:p>
          <a:p>
            <a:r>
              <a:rPr lang="en-US" sz="2300" dirty="0">
                <a:latin typeface="Calibri" panose="020F0502020204030204" pitchFamily="34" charset="0"/>
              </a:rPr>
              <a:t>Alternate to the CELDT – </a:t>
            </a:r>
            <a:r>
              <a:rPr lang="en-US" sz="2300" u="sng" dirty="0">
                <a:latin typeface="Calibri" panose="020F0502020204030204" pitchFamily="34" charset="0"/>
              </a:rPr>
              <a:t>Ventura County Comprehensive Alternate Language Proficiency Survey (VCCALPS</a:t>
            </a:r>
            <a:r>
              <a:rPr lang="en-US" sz="2300" dirty="0">
                <a:latin typeface="Calibri" panose="020F0502020204030204" pitchFamily="34" charset="0"/>
              </a:rPr>
              <a:t>). </a:t>
            </a:r>
          </a:p>
          <a:p>
            <a:pPr marL="0" indent="0">
              <a:buNone/>
            </a:pPr>
            <a:r>
              <a:rPr lang="en-US" sz="2300" dirty="0">
                <a:latin typeface="Calibri" panose="020F0502020204030204" pitchFamily="34" charset="0"/>
              </a:rPr>
              <a:t>	</a:t>
            </a:r>
            <a:r>
              <a:rPr lang="en-US" sz="2300" i="1" dirty="0">
                <a:latin typeface="Calibri" panose="020F0502020204030204" pitchFamily="34" charset="0"/>
              </a:rPr>
              <a:t>SELPA website/Resources for Teachers and Staff/English Learners/Resources</a:t>
            </a:r>
          </a:p>
          <a:p>
            <a:pPr marL="0" indent="0">
              <a:buNone/>
            </a:pPr>
            <a:r>
              <a:rPr lang="en-US" sz="1700" dirty="0">
                <a:latin typeface="Calibri" panose="020F0502020204030204" pitchFamily="34" charset="0"/>
                <a:hlinkClick r:id="rId4"/>
              </a:rPr>
              <a:t>http://www.vcselpa.org/Portals/0/Resources%20for%20Teachers%20&amp;%20Staff/English%20Learners/VCCALPS.pdf?ver=2016-03-14-144433-440</a:t>
            </a:r>
            <a:endParaRPr lang="en-US" sz="1700" dirty="0">
              <a:latin typeface="Calibri" panose="020F0502020204030204" pitchFamily="34" charset="0"/>
            </a:endParaRPr>
          </a:p>
          <a:p>
            <a:r>
              <a:rPr lang="en-US" sz="2300" u="sng" dirty="0">
                <a:latin typeface="Calibri" panose="020F0502020204030204" pitchFamily="34" charset="0"/>
              </a:rPr>
              <a:t>Preschool English Language Survey (PELS) </a:t>
            </a:r>
            <a:r>
              <a:rPr lang="en-US" sz="2300" dirty="0">
                <a:latin typeface="Calibri" panose="020F0502020204030204" pitchFamily="34" charset="0"/>
              </a:rPr>
              <a:t>for Preschoolers who are being assessed for SPED and Current Preschoolers in SPED. </a:t>
            </a:r>
          </a:p>
          <a:p>
            <a:pPr marL="0" indent="0">
              <a:buNone/>
            </a:pPr>
            <a:r>
              <a:rPr lang="en-US" sz="2300" dirty="0">
                <a:latin typeface="Calibri" panose="020F0502020204030204" pitchFamily="34" charset="0"/>
              </a:rPr>
              <a:t>	</a:t>
            </a:r>
            <a:r>
              <a:rPr lang="en-US" sz="2300" i="1" dirty="0">
                <a:latin typeface="Calibri" panose="020F0502020204030204" pitchFamily="34" charset="0"/>
              </a:rPr>
              <a:t>SELPA website/Resources for Teachers and Staff/English 	Learners/Resources</a:t>
            </a:r>
          </a:p>
          <a:p>
            <a:pPr marL="0" indent="0">
              <a:buNone/>
            </a:pPr>
            <a:r>
              <a:rPr lang="en-US" sz="1700" dirty="0">
                <a:latin typeface="Calibri" panose="020F0502020204030204" pitchFamily="34" charset="0"/>
                <a:hlinkClick r:id="rId5"/>
              </a:rPr>
              <a:t>http://www.vcselpa.org/Portals/0/Resources%20for%20Teachers%20&amp;%20Staff/Early%20Start/Preschool/PELS.pdf?ver=2015-10-21-093210-700</a:t>
            </a:r>
            <a:endParaRPr lang="en-US" sz="1700" dirty="0">
              <a:latin typeface="Calibri" panose="020F0502020204030204" pitchFamily="34" charset="0"/>
            </a:endParaRPr>
          </a:p>
          <a:p>
            <a:pPr marL="457200" lvl="1" indent="0">
              <a:buNone/>
            </a:pPr>
            <a:endParaRPr lang="en-US" sz="1200" dirty="0">
              <a:latin typeface="Calibri" panose="020F0502020204030204" pitchFamily="34" charset="0"/>
            </a:endParaRPr>
          </a:p>
          <a:p>
            <a:pPr marL="0" indent="0">
              <a:buNone/>
            </a:pPr>
            <a:r>
              <a:rPr lang="en-US" sz="1200" dirty="0">
                <a:latin typeface="Calibri" panose="020F0502020204030204" pitchFamily="34" charset="0"/>
              </a:rPr>
              <a:t>	</a:t>
            </a:r>
          </a:p>
          <a:p>
            <a:pPr marL="0" indent="0">
              <a:buNone/>
            </a:pPr>
            <a:endParaRPr lang="en-US" sz="1200" dirty="0">
              <a:latin typeface="Calibri" panose="020F0502020204030204" pitchFamily="34" charset="0"/>
            </a:endParaRPr>
          </a:p>
        </p:txBody>
      </p:sp>
    </p:spTree>
    <p:extLst>
      <p:ext uri="{BB962C8B-B14F-4D97-AF65-F5344CB8AC3E}">
        <p14:creationId xmlns:p14="http://schemas.microsoft.com/office/powerpoint/2010/main" val="200568285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CELDT Areas/Domains of Language in CA Common Core</a:t>
            </a:r>
          </a:p>
        </p:txBody>
      </p:sp>
      <p:sp>
        <p:nvSpPr>
          <p:cNvPr id="2" name="Content Placeholder 1"/>
          <p:cNvSpPr>
            <a:spLocks noGrp="1"/>
          </p:cNvSpPr>
          <p:nvPr>
            <p:ph idx="1"/>
          </p:nvPr>
        </p:nvSpPr>
        <p:spPr/>
        <p:txBody>
          <a:bodyPr/>
          <a:lstStyle/>
          <a:p>
            <a:r>
              <a:rPr lang="en-US" sz="2800" dirty="0">
                <a:latin typeface="Calibri" panose="020F0502020204030204" pitchFamily="34" charset="0"/>
              </a:rPr>
              <a:t>Listening and Speaking =&gt; Collaborative</a:t>
            </a:r>
          </a:p>
          <a:p>
            <a:endParaRPr lang="en-US" sz="2800" dirty="0">
              <a:latin typeface="Calibri" panose="020F0502020204030204" pitchFamily="34" charset="0"/>
            </a:endParaRPr>
          </a:p>
          <a:p>
            <a:r>
              <a:rPr lang="en-US" sz="2800" dirty="0">
                <a:latin typeface="Calibri" panose="020F0502020204030204" pitchFamily="34" charset="0"/>
              </a:rPr>
              <a:t>Speaking and Writing =&gt; Productive</a:t>
            </a:r>
          </a:p>
          <a:p>
            <a:endParaRPr lang="en-US" sz="2800" dirty="0">
              <a:latin typeface="Calibri" panose="020F0502020204030204" pitchFamily="34" charset="0"/>
            </a:endParaRPr>
          </a:p>
          <a:p>
            <a:r>
              <a:rPr lang="en-US" sz="2800" dirty="0">
                <a:latin typeface="Calibri" panose="020F0502020204030204" pitchFamily="34" charset="0"/>
              </a:rPr>
              <a:t>Reading and Listening =&gt; Interpretive</a:t>
            </a:r>
          </a:p>
        </p:txBody>
      </p:sp>
    </p:spTree>
    <p:extLst>
      <p:ext uri="{BB962C8B-B14F-4D97-AF65-F5344CB8AC3E}">
        <p14:creationId xmlns:p14="http://schemas.microsoft.com/office/powerpoint/2010/main" val="4496165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Selecting Goals for English Learners</a:t>
            </a:r>
          </a:p>
        </p:txBody>
      </p:sp>
      <p:sp>
        <p:nvSpPr>
          <p:cNvPr id="2" name="Content Placeholder 1"/>
          <p:cNvSpPr>
            <a:spLocks noGrp="1"/>
          </p:cNvSpPr>
          <p:nvPr>
            <p:ph idx="1"/>
          </p:nvPr>
        </p:nvSpPr>
        <p:spPr>
          <a:xfrm>
            <a:off x="1942415" y="2133600"/>
            <a:ext cx="6591985" cy="4648200"/>
          </a:xfrm>
        </p:spPr>
        <p:txBody>
          <a:bodyPr/>
          <a:lstStyle/>
          <a:p>
            <a:pPr marL="624078" indent="-514350">
              <a:buAutoNum type="arabicPeriod"/>
            </a:pPr>
            <a:r>
              <a:rPr lang="en-US" sz="2800" dirty="0">
                <a:latin typeface="Calibri" panose="020F0502020204030204" pitchFamily="34" charset="0"/>
              </a:rPr>
              <a:t>Domain- ELD</a:t>
            </a:r>
          </a:p>
          <a:p>
            <a:pPr marL="624078" indent="-514350">
              <a:buAutoNum type="arabicPeriod"/>
            </a:pPr>
            <a:r>
              <a:rPr lang="en-US" sz="2800" dirty="0">
                <a:latin typeface="Calibri" panose="020F0502020204030204" pitchFamily="34" charset="0"/>
              </a:rPr>
              <a:t>Category- Collaborative, Interpretive, Productive</a:t>
            </a:r>
          </a:p>
          <a:p>
            <a:pPr marL="624078" indent="-514350">
              <a:buAutoNum type="arabicPeriod"/>
            </a:pPr>
            <a:r>
              <a:rPr lang="en-US" sz="2800" dirty="0">
                <a:latin typeface="Calibri" panose="020F0502020204030204" pitchFamily="34" charset="0"/>
              </a:rPr>
              <a:t>Grade level</a:t>
            </a:r>
          </a:p>
          <a:p>
            <a:pPr marL="624078" indent="-514350">
              <a:buAutoNum type="arabicPeriod"/>
            </a:pPr>
            <a:r>
              <a:rPr lang="en-US" sz="2800" dirty="0">
                <a:latin typeface="Calibri" panose="020F0502020204030204" pitchFamily="34" charset="0"/>
              </a:rPr>
              <a:t>ELD Proficiency- Emerging, Expanding, Bridging </a:t>
            </a:r>
          </a:p>
          <a:p>
            <a:pPr marL="624078" indent="-514350">
              <a:buAutoNum type="arabicPeriod"/>
            </a:pPr>
            <a:r>
              <a:rPr lang="en-US" sz="2800" dirty="0">
                <a:latin typeface="Calibri" panose="020F0502020204030204" pitchFamily="34" charset="0"/>
              </a:rPr>
              <a:t>ELA Correlations</a:t>
            </a:r>
          </a:p>
          <a:p>
            <a:pPr marL="624078" indent="-514350">
              <a:buAutoNum type="arabicPeriod"/>
            </a:pPr>
            <a:endParaRPr lang="en-US" dirty="0"/>
          </a:p>
          <a:p>
            <a:pPr marL="624078" indent="-514350">
              <a:buAutoNum type="arabicPeriod"/>
            </a:pPr>
            <a:endParaRPr lang="en-US" dirty="0"/>
          </a:p>
        </p:txBody>
      </p:sp>
    </p:spTree>
    <p:extLst>
      <p:ext uri="{BB962C8B-B14F-4D97-AF65-F5344CB8AC3E}">
        <p14:creationId xmlns:p14="http://schemas.microsoft.com/office/powerpoint/2010/main" val="1474855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4" end="4"/>
                                            </p:txEl>
                                          </p:spTgt>
                                        </p:tgtEl>
                                        <p:attrNameLst>
                                          <p:attrName>style.visibility</p:attrName>
                                        </p:attrNameLst>
                                      </p:cBhvr>
                                      <p:to>
                                        <p:strVal val="visible"/>
                                      </p:to>
                                    </p:set>
                                    <p:anim calcmode="lin" valueType="num">
                                      <p:cBhvr additive="base">
                                        <p:cTn id="3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Goals for English Language Development</a:t>
            </a:r>
          </a:p>
        </p:txBody>
      </p:sp>
      <p:sp>
        <p:nvSpPr>
          <p:cNvPr id="2" name="Content Placeholder 1"/>
          <p:cNvSpPr>
            <a:spLocks noGrp="1"/>
          </p:cNvSpPr>
          <p:nvPr>
            <p:ph idx="1"/>
          </p:nvPr>
        </p:nvSpPr>
        <p:spPr>
          <a:xfrm>
            <a:off x="2133600" y="1905000"/>
            <a:ext cx="6553200" cy="4800600"/>
          </a:xfrm>
        </p:spPr>
        <p:txBody>
          <a:bodyPr>
            <a:noAutofit/>
          </a:bodyPr>
          <a:lstStyle/>
          <a:p>
            <a:r>
              <a:rPr lang="en-US" sz="2400" dirty="0">
                <a:latin typeface="Calibri" panose="020F0502020204030204" pitchFamily="34" charset="0"/>
              </a:rPr>
              <a:t>Area of Need-  Reading, Writing, Communication</a:t>
            </a:r>
          </a:p>
          <a:p>
            <a:r>
              <a:rPr lang="en-US" sz="2400" dirty="0">
                <a:latin typeface="Calibri" panose="020F0502020204030204" pitchFamily="34" charset="0"/>
              </a:rPr>
              <a:t>For goals that involve language</a:t>
            </a:r>
          </a:p>
          <a:p>
            <a:r>
              <a:rPr lang="en-US" sz="2400" dirty="0">
                <a:latin typeface="Calibri" panose="020F0502020204030204" pitchFamily="34" charset="0"/>
              </a:rPr>
              <a:t>Responsible discipline- tied to location of service on ELD page</a:t>
            </a:r>
          </a:p>
          <a:p>
            <a:r>
              <a:rPr lang="en-US" sz="2400" dirty="0">
                <a:latin typeface="Calibri" panose="020F0502020204030204" pitchFamily="34" charset="0"/>
              </a:rPr>
              <a:t>Reason for goal-  tied to need from CELDT/VCAALPS/PELS scores and present levels</a:t>
            </a:r>
          </a:p>
          <a:p>
            <a:r>
              <a:rPr lang="en-US" sz="2400" dirty="0">
                <a:latin typeface="Calibri" panose="020F0502020204030204" pitchFamily="34" charset="0"/>
              </a:rPr>
              <a:t>Language of instruction</a:t>
            </a:r>
          </a:p>
          <a:p>
            <a:r>
              <a:rPr lang="en-US" sz="2400" dirty="0">
                <a:latin typeface="Calibri" panose="020F0502020204030204" pitchFamily="34" charset="0"/>
              </a:rPr>
              <a:t>All language goals must be linguistically appropriate</a:t>
            </a:r>
          </a:p>
        </p:txBody>
      </p:sp>
    </p:spTree>
    <p:extLst>
      <p:ext uri="{BB962C8B-B14F-4D97-AF65-F5344CB8AC3E}">
        <p14:creationId xmlns:p14="http://schemas.microsoft.com/office/powerpoint/2010/main" val="2383964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to your Partner</a:t>
            </a:r>
          </a:p>
        </p:txBody>
      </p:sp>
      <p:sp>
        <p:nvSpPr>
          <p:cNvPr id="3" name="Content Placeholder 2"/>
          <p:cNvSpPr>
            <a:spLocks noGrp="1"/>
          </p:cNvSpPr>
          <p:nvPr>
            <p:ph idx="1"/>
          </p:nvPr>
        </p:nvSpPr>
        <p:spPr>
          <a:xfrm>
            <a:off x="1905000" y="2133600"/>
            <a:ext cx="6591985" cy="3777622"/>
          </a:xfrm>
        </p:spPr>
        <p:txBody>
          <a:bodyPr/>
          <a:lstStyle/>
          <a:p>
            <a:endParaRPr lang="en-US" dirty="0"/>
          </a:p>
          <a:p>
            <a:r>
              <a:rPr lang="en-US" dirty="0"/>
              <a:t>How might an EL expert assist with developing linguistically appropriate goals?</a:t>
            </a:r>
          </a:p>
          <a:p>
            <a:endParaRPr lang="en-US" dirty="0"/>
          </a:p>
        </p:txBody>
      </p:sp>
    </p:spTree>
    <p:extLst>
      <p:ext uri="{BB962C8B-B14F-4D97-AF65-F5344CB8AC3E}">
        <p14:creationId xmlns:p14="http://schemas.microsoft.com/office/powerpoint/2010/main" val="2164474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Preschool Strategies</a:t>
            </a:r>
          </a:p>
        </p:txBody>
      </p:sp>
      <p:sp>
        <p:nvSpPr>
          <p:cNvPr id="2" name="Content Placeholder 1"/>
          <p:cNvSpPr>
            <a:spLocks noGrp="1"/>
          </p:cNvSpPr>
          <p:nvPr>
            <p:ph idx="1"/>
          </p:nvPr>
        </p:nvSpPr>
        <p:spPr>
          <a:xfrm>
            <a:off x="1945201" y="1371600"/>
            <a:ext cx="6591985" cy="3023997"/>
          </a:xfrm>
        </p:spPr>
        <p:txBody>
          <a:bodyPr>
            <a:normAutofit/>
          </a:bodyPr>
          <a:lstStyle/>
          <a:p>
            <a:pPr marL="0" indent="0">
              <a:buNone/>
            </a:pPr>
            <a:r>
              <a:rPr lang="en-US" sz="2400" dirty="0">
                <a:latin typeface="Calibri" panose="020F0502020204030204" pitchFamily="34" charset="0"/>
              </a:rPr>
              <a:t>Locate the following areas on the preschool strategies page of the IEP:</a:t>
            </a:r>
          </a:p>
          <a:p>
            <a:pPr lvl="1">
              <a:buFont typeface="Wingdings" panose="05000000000000000000" pitchFamily="2" charset="2"/>
              <a:buChar char="q"/>
            </a:pPr>
            <a:r>
              <a:rPr lang="en-US" sz="2400" dirty="0">
                <a:latin typeface="Calibri" panose="020F0502020204030204" pitchFamily="34" charset="0"/>
              </a:rPr>
              <a:t>Date student took PELS</a:t>
            </a:r>
          </a:p>
          <a:p>
            <a:pPr lvl="1">
              <a:buFont typeface="Wingdings" panose="05000000000000000000" pitchFamily="2" charset="2"/>
              <a:buChar char="q"/>
            </a:pPr>
            <a:r>
              <a:rPr lang="en-US" sz="2400" dirty="0">
                <a:latin typeface="Calibri" panose="020F0502020204030204" pitchFamily="34" charset="0"/>
              </a:rPr>
              <a:t>EL level</a:t>
            </a:r>
          </a:p>
          <a:p>
            <a:pPr lvl="1">
              <a:buFont typeface="Wingdings" panose="05000000000000000000" pitchFamily="2" charset="2"/>
              <a:buChar char="q"/>
            </a:pPr>
            <a:r>
              <a:rPr lang="en-US" sz="2400" dirty="0">
                <a:latin typeface="Calibri" panose="020F0502020204030204" pitchFamily="34" charset="0"/>
              </a:rPr>
              <a:t>Goal number</a:t>
            </a:r>
          </a:p>
          <a:p>
            <a:pPr lvl="1">
              <a:buFont typeface="Wingdings" panose="05000000000000000000" pitchFamily="2" charset="2"/>
              <a:buChar char="q"/>
            </a:pPr>
            <a:r>
              <a:rPr lang="en-US" sz="2400" dirty="0">
                <a:latin typeface="Calibri" panose="020F0502020204030204" pitchFamily="34" charset="0"/>
              </a:rPr>
              <a:t>Assessment to be given in kindergarten</a:t>
            </a:r>
          </a:p>
        </p:txBody>
      </p:sp>
      <p:pic>
        <p:nvPicPr>
          <p:cNvPr id="4" name="Picture 3"/>
          <p:cNvPicPr>
            <a:picLocks noChangeAspect="1"/>
          </p:cNvPicPr>
          <p:nvPr/>
        </p:nvPicPr>
        <p:blipFill>
          <a:blip r:embed="rId3"/>
          <a:stretch>
            <a:fillRect/>
          </a:stretch>
        </p:blipFill>
        <p:spPr>
          <a:xfrm>
            <a:off x="609600" y="4395597"/>
            <a:ext cx="8410575" cy="2428875"/>
          </a:xfrm>
          <a:prstGeom prst="rect">
            <a:avLst/>
          </a:prstGeom>
        </p:spPr>
      </p:pic>
      <p:sp>
        <p:nvSpPr>
          <p:cNvPr id="6" name="Left Arrow 5"/>
          <p:cNvSpPr/>
          <p:nvPr/>
        </p:nvSpPr>
        <p:spPr>
          <a:xfrm>
            <a:off x="7848600" y="5943600"/>
            <a:ext cx="1171575"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295400" y="6172200"/>
            <a:ext cx="1981200" cy="304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4343400" y="6096000"/>
            <a:ext cx="228600" cy="304800"/>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Left Arrow 8"/>
          <p:cNvSpPr/>
          <p:nvPr/>
        </p:nvSpPr>
        <p:spPr>
          <a:xfrm>
            <a:off x="5791200" y="6629400"/>
            <a:ext cx="1143000" cy="152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strVal val="#ppt_x"/>
                                          </p:val>
                                        </p:tav>
                                        <p:tav tm="100000">
                                          <p:val>
                                            <p:strVal val="#ppt_x"/>
                                          </p:val>
                                        </p:tav>
                                      </p:tavLst>
                                    </p:anim>
                                    <p:anim calcmode="lin" valueType="num">
                                      <p:cBhvr>
                                        <p:cTn id="2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624110"/>
            <a:ext cx="7619999" cy="671290"/>
          </a:xfrm>
        </p:spPr>
        <p:txBody>
          <a:bodyPr>
            <a:normAutofit/>
          </a:bodyPr>
          <a:lstStyle/>
          <a:p>
            <a:r>
              <a:rPr lang="en-US" dirty="0"/>
              <a:t>English Language Development</a:t>
            </a:r>
          </a:p>
        </p:txBody>
      </p:sp>
      <p:sp>
        <p:nvSpPr>
          <p:cNvPr id="2" name="Content Placeholder 1"/>
          <p:cNvSpPr>
            <a:spLocks noGrp="1"/>
          </p:cNvSpPr>
          <p:nvPr>
            <p:ph idx="1"/>
          </p:nvPr>
        </p:nvSpPr>
        <p:spPr>
          <a:xfrm>
            <a:off x="1942415" y="1524000"/>
            <a:ext cx="6591985" cy="4387222"/>
          </a:xfrm>
        </p:spPr>
        <p:txBody>
          <a:bodyPr>
            <a:normAutofit/>
          </a:bodyPr>
          <a:lstStyle/>
          <a:p>
            <a:r>
              <a:rPr lang="en-US" dirty="0"/>
              <a:t>Recent proficiency levels on the CELDT/VCCALPS EL </a:t>
            </a:r>
          </a:p>
          <a:p>
            <a:r>
              <a:rPr lang="en-US" dirty="0"/>
              <a:t>Primary language (same as Native Language) </a:t>
            </a:r>
          </a:p>
          <a:p>
            <a:r>
              <a:rPr lang="en-US" i="1" dirty="0"/>
              <a:t>Indicate if student Reclassified before or during the meeting and leave bottom of the form blank.</a:t>
            </a:r>
          </a:p>
          <a:p>
            <a:r>
              <a:rPr lang="en-US" dirty="0"/>
              <a:t>Note which test student will take for each domain- CELDT or VCCALPS</a:t>
            </a:r>
            <a:endParaRPr lang="en-US" i="1" dirty="0"/>
          </a:p>
          <a:p>
            <a:r>
              <a:rPr lang="en-US" dirty="0"/>
              <a:t>Indicate adaptations for CELDT if needed- </a:t>
            </a:r>
            <a:r>
              <a:rPr lang="en-US" i="1" dirty="0"/>
              <a:t>none allowed for VCCALPS</a:t>
            </a:r>
          </a:p>
          <a:p>
            <a:endParaRPr lang="en-US" dirty="0"/>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ELD Page (continued)</a:t>
            </a:r>
            <a:endParaRPr lang="en-US" dirty="0"/>
          </a:p>
        </p:txBody>
      </p:sp>
      <p:sp>
        <p:nvSpPr>
          <p:cNvPr id="3" name="Content Placeholder 2"/>
          <p:cNvSpPr>
            <a:spLocks noGrp="1"/>
          </p:cNvSpPr>
          <p:nvPr>
            <p:ph idx="1"/>
          </p:nvPr>
        </p:nvSpPr>
        <p:spPr>
          <a:xfrm>
            <a:off x="1942415" y="2133600"/>
            <a:ext cx="6591985" cy="2743200"/>
          </a:xfrm>
        </p:spPr>
        <p:txBody>
          <a:bodyPr/>
          <a:lstStyle/>
          <a:p>
            <a:pPr marL="285750" indent="-285750">
              <a:buFont typeface="Wingdings" panose="05000000000000000000" pitchFamily="2" charset="2"/>
              <a:buChar char="ü"/>
            </a:pPr>
            <a:r>
              <a:rPr lang="en-US" dirty="0"/>
              <a:t>Program Model: SEI, ELM, Alternative</a:t>
            </a:r>
          </a:p>
          <a:p>
            <a:pPr marL="285750" indent="-285750">
              <a:buFont typeface="Wingdings" panose="05000000000000000000" pitchFamily="2" charset="2"/>
              <a:buChar char="ü"/>
            </a:pPr>
            <a:r>
              <a:rPr lang="en-US" dirty="0"/>
              <a:t>Instruction: Frequency, Location, and Duration</a:t>
            </a:r>
          </a:p>
          <a:p>
            <a:pPr marL="285750" indent="-285750">
              <a:buFont typeface="Wingdings" panose="05000000000000000000" pitchFamily="2" charset="2"/>
              <a:buChar char="ü"/>
            </a:pPr>
            <a:r>
              <a:rPr lang="en-US" dirty="0"/>
              <a:t>Goal numbers addressing Language Proficiency</a:t>
            </a:r>
          </a:p>
          <a:p>
            <a:pPr marL="285750" indent="-285750">
              <a:buFont typeface="Wingdings" panose="05000000000000000000" pitchFamily="2" charset="2"/>
              <a:buChar char="ü"/>
            </a:pPr>
            <a:r>
              <a:rPr lang="en-US" dirty="0"/>
              <a:t>EL strategies and supports are the </a:t>
            </a:r>
            <a:r>
              <a:rPr lang="en-US" u="sng" dirty="0"/>
              <a:t>primary</a:t>
            </a:r>
            <a:r>
              <a:rPr lang="en-US" dirty="0"/>
              <a:t> ELD strategies  that the student needs (informed by the students disability) to access the core curriculum</a:t>
            </a:r>
          </a:p>
          <a:p>
            <a:pPr marL="0" indent="0">
              <a:buNone/>
            </a:pPr>
            <a:endParaRPr lang="en-US" dirty="0"/>
          </a:p>
          <a:p>
            <a:endParaRPr lang="en-US"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r>
              <a:rPr lang="en-US" sz="4000" dirty="0"/>
              <a:t>Collaboration</a:t>
            </a:r>
            <a:br>
              <a:rPr lang="en-US" dirty="0"/>
            </a:br>
            <a:endParaRPr lang="en-US" dirty="0"/>
          </a:p>
        </p:txBody>
      </p:sp>
      <p:sp>
        <p:nvSpPr>
          <p:cNvPr id="3" name="Content Placeholder 2"/>
          <p:cNvSpPr>
            <a:spLocks noGrp="1"/>
          </p:cNvSpPr>
          <p:nvPr>
            <p:ph idx="1"/>
          </p:nvPr>
        </p:nvSpPr>
        <p:spPr/>
        <p:txBody>
          <a:bodyPr/>
          <a:lstStyle/>
          <a:p>
            <a:endParaRPr lang="en-US" dirty="0"/>
          </a:p>
          <a:p>
            <a:endParaRPr lang="en-US" dirty="0"/>
          </a:p>
          <a:p>
            <a:r>
              <a:rPr lang="en-US" sz="2800" dirty="0"/>
              <a:t> SPED and ELD staff Collaborate about strategies to access the core curriculum</a:t>
            </a:r>
          </a:p>
          <a:p>
            <a:pPr>
              <a:buNone/>
            </a:pP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Program Models</a:t>
            </a:r>
          </a:p>
        </p:txBody>
      </p:sp>
      <p:sp>
        <p:nvSpPr>
          <p:cNvPr id="2" name="Content Placeholder 1"/>
          <p:cNvSpPr>
            <a:spLocks noGrp="1"/>
          </p:cNvSpPr>
          <p:nvPr>
            <p:ph idx="1"/>
          </p:nvPr>
        </p:nvSpPr>
        <p:spPr>
          <a:xfrm>
            <a:off x="457200" y="1371600"/>
            <a:ext cx="8229600" cy="4635691"/>
          </a:xfrm>
        </p:spPr>
        <p:txBody>
          <a:bodyPr/>
          <a:lstStyle/>
          <a:p>
            <a:r>
              <a:rPr lang="en-US" dirty="0"/>
              <a:t>Structured English Immersion (SEI):</a:t>
            </a:r>
          </a:p>
          <a:p>
            <a:pPr lvl="1"/>
            <a:r>
              <a:rPr lang="en-US" dirty="0"/>
              <a:t>Targeted instruction for students who have not yet mastered BICS </a:t>
            </a:r>
            <a:r>
              <a:rPr lang="en-US" dirty="0">
                <a:solidFill>
                  <a:srgbClr val="0070C0"/>
                </a:solidFill>
              </a:rPr>
              <a:t>(students with overall CELDT or VCCALPS levels of beginning or early intermediate)</a:t>
            </a:r>
          </a:p>
          <a:p>
            <a:r>
              <a:rPr lang="en-US" dirty="0"/>
              <a:t>English Language Mainstream (ELM)</a:t>
            </a:r>
          </a:p>
          <a:p>
            <a:pPr lvl="1"/>
            <a:r>
              <a:rPr lang="en-US" dirty="0"/>
              <a:t>Instruction with emphasis on CALPS or learning academic language </a:t>
            </a:r>
            <a:r>
              <a:rPr lang="en-US" dirty="0">
                <a:solidFill>
                  <a:srgbClr val="0070C0"/>
                </a:solidFill>
              </a:rPr>
              <a:t>(students with overall CELDT or VCCALPS levels of intermediate or above)</a:t>
            </a:r>
          </a:p>
          <a:p>
            <a:r>
              <a:rPr lang="en-US" dirty="0"/>
              <a:t>Alternative Educational Program</a:t>
            </a:r>
          </a:p>
          <a:p>
            <a:pPr lvl="1"/>
            <a:r>
              <a:rPr lang="en-US" dirty="0"/>
              <a:t>Student </a:t>
            </a:r>
            <a:r>
              <a:rPr lang="en-US" dirty="0">
                <a:solidFill>
                  <a:srgbClr val="0070C0"/>
                </a:solidFill>
              </a:rPr>
              <a:t>must be enrolled </a:t>
            </a:r>
            <a:r>
              <a:rPr lang="en-US" dirty="0"/>
              <a:t>in alternative ELD program to check this option – indicate type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You must describe:</a:t>
            </a:r>
          </a:p>
        </p:txBody>
      </p:sp>
      <p:sp>
        <p:nvSpPr>
          <p:cNvPr id="2" name="Content Placeholder 1"/>
          <p:cNvSpPr>
            <a:spLocks noGrp="1"/>
          </p:cNvSpPr>
          <p:nvPr>
            <p:ph idx="1"/>
          </p:nvPr>
        </p:nvSpPr>
        <p:spPr/>
        <p:txBody>
          <a:bodyPr>
            <a:normAutofit/>
          </a:bodyPr>
          <a:lstStyle/>
          <a:p>
            <a:pPr>
              <a:spcBef>
                <a:spcPts val="0"/>
              </a:spcBef>
            </a:pPr>
            <a:r>
              <a:rPr lang="en-US" sz="3600" dirty="0">
                <a:latin typeface="Calibri" panose="020F0502020204030204" pitchFamily="34" charset="0"/>
              </a:rPr>
              <a:t>English Language Development    Program and Instruction  </a:t>
            </a:r>
            <a:r>
              <a:rPr lang="en-US" sz="2400" dirty="0">
                <a:latin typeface="Calibri" panose="020F0502020204030204" pitchFamily="34" charset="0"/>
              </a:rPr>
              <a:t> </a:t>
            </a:r>
          </a:p>
          <a:p>
            <a:pPr algn="ctr">
              <a:buNone/>
            </a:pPr>
            <a:r>
              <a:rPr lang="en-US" sz="2400" dirty="0">
                <a:latin typeface="Calibri" panose="020F0502020204030204" pitchFamily="34" charset="0"/>
              </a:rPr>
              <a:t>-</a:t>
            </a:r>
            <a:r>
              <a:rPr lang="en-US" sz="2400" i="1" dirty="0">
                <a:latin typeface="Calibri" panose="020F0502020204030204" pitchFamily="34" charset="0"/>
              </a:rPr>
              <a:t>as well as-</a:t>
            </a:r>
          </a:p>
          <a:p>
            <a:r>
              <a:rPr lang="en-US" sz="3600" dirty="0">
                <a:latin typeface="Calibri" panose="020F0502020204030204" pitchFamily="34" charset="0"/>
              </a:rPr>
              <a:t>Strategies for Accessing Language and  Content</a:t>
            </a:r>
          </a:p>
          <a:p>
            <a:endParaRPr lang="en-US" sz="3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Initial/Annual Assessment of English Language Development</a:t>
            </a:r>
          </a:p>
        </p:txBody>
      </p:sp>
      <p:sp>
        <p:nvSpPr>
          <p:cNvPr id="2" name="Content Placeholder 1"/>
          <p:cNvSpPr>
            <a:spLocks noGrp="1"/>
          </p:cNvSpPr>
          <p:nvPr>
            <p:ph idx="1"/>
          </p:nvPr>
        </p:nvSpPr>
        <p:spPr/>
        <p:txBody>
          <a:bodyPr>
            <a:normAutofit/>
          </a:bodyPr>
          <a:lstStyle/>
          <a:p>
            <a:pPr marL="0" indent="0">
              <a:buNone/>
            </a:pPr>
            <a:r>
              <a:rPr lang="en-US" dirty="0">
                <a:latin typeface="Calibri" panose="020F0502020204030204" pitchFamily="34" charset="0"/>
              </a:rPr>
              <a:t>English Language Proficiency Assessments for California (ELPAC)</a:t>
            </a:r>
          </a:p>
          <a:p>
            <a:r>
              <a:rPr lang="en-US" dirty="0">
                <a:latin typeface="Calibri" panose="020F0502020204030204" pitchFamily="34" charset="0"/>
                <a:hlinkClick r:id="rId3"/>
              </a:rPr>
              <a:t>http://www.elpac.org/</a:t>
            </a:r>
            <a:endParaRPr lang="en-US" dirty="0">
              <a:latin typeface="Calibri" panose="020F0502020204030204" pitchFamily="34" charset="0"/>
            </a:endParaRPr>
          </a:p>
          <a:p>
            <a:r>
              <a:rPr lang="en-US" dirty="0">
                <a:latin typeface="Calibri" panose="020F0502020204030204" pitchFamily="34" charset="0"/>
              </a:rPr>
              <a:t>Field testing for the new ELPAC will begin in Spring 2017.</a:t>
            </a:r>
          </a:p>
          <a:p>
            <a:pPr fontAlgn="base"/>
            <a:r>
              <a:rPr lang="en-US" dirty="0">
                <a:latin typeface="Calibri" panose="020F0502020204030204" pitchFamily="34" charset="0"/>
              </a:rPr>
              <a:t>The ELPAC will become operational in 2018.</a:t>
            </a:r>
          </a:p>
          <a:p>
            <a:pPr fontAlgn="base"/>
            <a:r>
              <a:rPr lang="en-US" dirty="0">
                <a:latin typeface="Calibri" panose="020F0502020204030204" pitchFamily="34" charset="0"/>
              </a:rPr>
              <a:t>The ELPAC will consist of the Summative Assessment administered in Spring 2018 and the Initial Assessment administered beginning July 1, 2018.</a:t>
            </a:r>
          </a:p>
          <a:p>
            <a:pPr fontAlgn="base"/>
            <a:r>
              <a:rPr lang="en-US" dirty="0">
                <a:latin typeface="Calibri" panose="020F0502020204030204" pitchFamily="34" charset="0"/>
              </a:rPr>
              <a:t>The annual Summative Assessment window will be a four-month window after January 1 (proposed February 1 to May 31).</a:t>
            </a:r>
          </a:p>
          <a:p>
            <a:endParaRPr lang="en-US" dirty="0"/>
          </a:p>
          <a:p>
            <a:endParaRPr lang="en-US" dirty="0"/>
          </a:p>
        </p:txBody>
      </p:sp>
    </p:spTree>
    <p:extLst>
      <p:ext uri="{BB962C8B-B14F-4D97-AF65-F5344CB8AC3E}">
        <p14:creationId xmlns:p14="http://schemas.microsoft.com/office/powerpoint/2010/main" val="312526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ELD Instruction-  Locations</a:t>
            </a:r>
          </a:p>
        </p:txBody>
      </p:sp>
      <p:sp>
        <p:nvSpPr>
          <p:cNvPr id="2" name="Content Placeholder 1"/>
          <p:cNvSpPr>
            <a:spLocks noGrp="1"/>
          </p:cNvSpPr>
          <p:nvPr>
            <p:ph idx="1"/>
          </p:nvPr>
        </p:nvSpPr>
        <p:spPr/>
        <p:txBody>
          <a:bodyPr/>
          <a:lstStyle/>
          <a:p>
            <a:r>
              <a:rPr lang="en-US" dirty="0"/>
              <a:t>Special education class</a:t>
            </a:r>
          </a:p>
          <a:p>
            <a:r>
              <a:rPr lang="en-US" dirty="0"/>
              <a:t>General education class</a:t>
            </a:r>
          </a:p>
          <a:p>
            <a:r>
              <a:rPr lang="en-US" dirty="0"/>
              <a:t>General education English class</a:t>
            </a:r>
          </a:p>
          <a:p>
            <a:r>
              <a:rPr lang="en-US" dirty="0"/>
              <a:t>Special education English class</a:t>
            </a:r>
          </a:p>
          <a:p>
            <a:r>
              <a:rPr lang="en-US" dirty="0"/>
              <a:t>Pull out program with sp/</a:t>
            </a:r>
            <a:r>
              <a:rPr lang="en-US" dirty="0" err="1"/>
              <a:t>lang</a:t>
            </a:r>
            <a:r>
              <a:rPr lang="en-US" dirty="0"/>
              <a:t> pathologist</a:t>
            </a:r>
          </a:p>
          <a:p>
            <a:r>
              <a:rPr lang="en-US" dirty="0"/>
              <a:t>Pull out program with special </a:t>
            </a:r>
            <a:r>
              <a:rPr lang="en-US" dirty="0" err="1"/>
              <a:t>ed</a:t>
            </a:r>
            <a:r>
              <a:rPr lang="en-US" dirty="0"/>
              <a:t> teacher</a:t>
            </a:r>
          </a:p>
          <a:p>
            <a:r>
              <a:rPr lang="en-US" dirty="0"/>
              <a:t>Mainstream English class</a:t>
            </a:r>
          </a:p>
          <a:p>
            <a:r>
              <a:rPr lang="en-US" dirty="0"/>
              <a:t>Sheltered English class</a:t>
            </a:r>
          </a:p>
          <a:p>
            <a:endParaRPr lang="en-US" dirty="0"/>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Duration and Frequency</a:t>
            </a:r>
          </a:p>
        </p:txBody>
      </p:sp>
      <p:sp>
        <p:nvSpPr>
          <p:cNvPr id="2" name="Content Placeholder 1"/>
          <p:cNvSpPr>
            <a:spLocks noGrp="1"/>
          </p:cNvSpPr>
          <p:nvPr>
            <p:ph idx="1"/>
          </p:nvPr>
        </p:nvSpPr>
        <p:spPr/>
        <p:txBody>
          <a:bodyPr/>
          <a:lstStyle/>
          <a:p>
            <a:pPr>
              <a:buNone/>
            </a:pPr>
            <a:r>
              <a:rPr lang="en-US" sz="3600" dirty="0"/>
              <a:t>	</a:t>
            </a:r>
            <a:r>
              <a:rPr lang="en-US" sz="3600" dirty="0">
                <a:latin typeface="Calibri" panose="020F0502020204030204" pitchFamily="34" charset="0"/>
              </a:rPr>
              <a:t>Minimum 30 minutes a day- follow your district guidelines-</a:t>
            </a:r>
            <a:r>
              <a:rPr lang="en-US" sz="3600" i="1" dirty="0">
                <a:latin typeface="Calibri" panose="020F0502020204030204" pitchFamily="34" charset="0"/>
              </a:rPr>
              <a:t>for secondary, must be at least one full period</a:t>
            </a:r>
            <a:endParaRPr lang="en-US" sz="3600" dirty="0">
              <a:latin typeface="Calibri" panose="020F050202020403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Strategies for Accessing Core</a:t>
            </a:r>
          </a:p>
        </p:txBody>
      </p:sp>
      <p:sp>
        <p:nvSpPr>
          <p:cNvPr id="2" name="Content Placeholder 1"/>
          <p:cNvSpPr>
            <a:spLocks noGrp="1"/>
          </p:cNvSpPr>
          <p:nvPr>
            <p:ph idx="1"/>
          </p:nvPr>
        </p:nvSpPr>
        <p:spPr/>
        <p:txBody>
          <a:bodyPr>
            <a:normAutofit lnSpcReduction="10000"/>
          </a:bodyPr>
          <a:lstStyle/>
          <a:p>
            <a:r>
              <a:rPr lang="en-US" dirty="0"/>
              <a:t>Anticipatory chart or guide</a:t>
            </a:r>
          </a:p>
          <a:p>
            <a:r>
              <a:rPr lang="en-US" dirty="0"/>
              <a:t>Graphic organizers or study guides</a:t>
            </a:r>
          </a:p>
          <a:p>
            <a:r>
              <a:rPr lang="en-US" dirty="0"/>
              <a:t>Primary language support</a:t>
            </a:r>
          </a:p>
          <a:p>
            <a:r>
              <a:rPr lang="en-US" dirty="0"/>
              <a:t>Use appropriate </a:t>
            </a:r>
            <a:r>
              <a:rPr lang="en-US" dirty="0" err="1"/>
              <a:t>realia</a:t>
            </a:r>
            <a:r>
              <a:rPr lang="en-US" dirty="0"/>
              <a:t> to affirm context</a:t>
            </a:r>
          </a:p>
          <a:p>
            <a:r>
              <a:rPr lang="en-US" dirty="0"/>
              <a:t>Outlines or reading guides</a:t>
            </a:r>
          </a:p>
          <a:p>
            <a:r>
              <a:rPr lang="en-US" dirty="0"/>
              <a:t>Pictorial guide or glossary</a:t>
            </a:r>
          </a:p>
          <a:p>
            <a:r>
              <a:rPr lang="en-US" dirty="0"/>
              <a:t>Teach root words and cognates</a:t>
            </a:r>
          </a:p>
          <a:p>
            <a:r>
              <a:rPr lang="en-US" dirty="0"/>
              <a:t>Compare / contrast meanings</a:t>
            </a:r>
          </a:p>
          <a:p>
            <a:r>
              <a:rPr lang="en-US" dirty="0"/>
              <a:t>Charts, graphs, pictures, diagrams</a:t>
            </a:r>
          </a:p>
          <a:p>
            <a:r>
              <a:rPr lang="en-US" dirty="0"/>
              <a:t>Venn diagrams or story maps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ELD Page</a:t>
            </a:r>
          </a:p>
        </p:txBody>
      </p:sp>
      <p:sp>
        <p:nvSpPr>
          <p:cNvPr id="2" name="Content Placeholder 1"/>
          <p:cNvSpPr>
            <a:spLocks noGrp="1"/>
          </p:cNvSpPr>
          <p:nvPr>
            <p:ph idx="1"/>
          </p:nvPr>
        </p:nvSpPr>
        <p:spPr/>
        <p:txBody>
          <a:bodyPr>
            <a:noAutofit/>
          </a:bodyPr>
          <a:lstStyle/>
          <a:p>
            <a:pPr>
              <a:buNone/>
            </a:pPr>
            <a:r>
              <a:rPr lang="en-US" sz="4000" dirty="0"/>
              <a:t>	</a:t>
            </a:r>
            <a:r>
              <a:rPr lang="en-US" sz="3600" dirty="0">
                <a:latin typeface="Calibri" panose="020F0502020204030204" pitchFamily="34" charset="0"/>
              </a:rPr>
              <a:t>Make sure the CELDT Coordinator receives copies of the ELD page for any students who need adaptations-  </a:t>
            </a:r>
            <a:r>
              <a:rPr lang="en-US" sz="3600" i="1" dirty="0">
                <a:latin typeface="Calibri" panose="020F0502020204030204" pitchFamily="34" charset="0"/>
              </a:rPr>
              <a:t>discuss with your administrator how this is to occur</a:t>
            </a:r>
            <a:endParaRPr lang="en-US" sz="3600" dirty="0">
              <a:latin typeface="Calibri" panose="020F0502020204030204" pitchFamily="34" charset="0"/>
            </a:endParaRPr>
          </a:p>
        </p:txBody>
      </p:sp>
    </p:spTree>
  </p:cSld>
  <p:clrMapOvr>
    <a:masterClrMapping/>
  </p:clrMapOvr>
  <p:transition>
    <p:wheel spokes="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799" y="2667000"/>
            <a:ext cx="6591985" cy="1468800"/>
          </a:xfrm>
        </p:spPr>
        <p:txBody>
          <a:bodyPr>
            <a:normAutofit fontScale="90000"/>
          </a:bodyPr>
          <a:lstStyle/>
          <a:p>
            <a:r>
              <a:rPr lang="en-US" dirty="0"/>
              <a:t>Least Restrictive Environment</a:t>
            </a:r>
            <a:br>
              <a:rPr lang="en-US" dirty="0"/>
            </a:br>
            <a:endParaRPr lang="en-US" dirty="0"/>
          </a:p>
        </p:txBody>
      </p:sp>
      <p:sp>
        <p:nvSpPr>
          <p:cNvPr id="4" name="Text Placeholder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732776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747490"/>
          </a:xfrm>
        </p:spPr>
        <p:txBody>
          <a:bodyPr/>
          <a:lstStyle/>
          <a:p>
            <a:r>
              <a:rPr lang="en-US" dirty="0"/>
              <a:t>Least Restrictive Environment</a:t>
            </a:r>
          </a:p>
        </p:txBody>
      </p:sp>
      <p:sp>
        <p:nvSpPr>
          <p:cNvPr id="3" name="Content Placeholder 2"/>
          <p:cNvSpPr>
            <a:spLocks noGrp="1"/>
          </p:cNvSpPr>
          <p:nvPr>
            <p:ph idx="1"/>
          </p:nvPr>
        </p:nvSpPr>
        <p:spPr>
          <a:xfrm>
            <a:off x="1942415" y="2133600"/>
            <a:ext cx="6591985" cy="685800"/>
          </a:xfrm>
        </p:spPr>
        <p:txBody>
          <a:bodyPr/>
          <a:lstStyle/>
          <a:p>
            <a:pPr marL="0" indent="0">
              <a:buNone/>
            </a:pPr>
            <a:r>
              <a:rPr lang="en-US" dirty="0"/>
              <a:t>Special Factors Affecting Learning and Placement: Language Needs of English Learners</a:t>
            </a:r>
          </a:p>
          <a:p>
            <a:endParaRPr lang="en-US" dirty="0"/>
          </a:p>
        </p:txBody>
      </p:sp>
      <p:pic>
        <p:nvPicPr>
          <p:cNvPr id="4" name="Picture 3"/>
          <p:cNvPicPr>
            <a:picLocks noChangeAspect="1"/>
          </p:cNvPicPr>
          <p:nvPr/>
        </p:nvPicPr>
        <p:blipFill rotWithShape="1">
          <a:blip r:embed="rId2"/>
          <a:srcRect r="24615"/>
          <a:stretch/>
        </p:blipFill>
        <p:spPr>
          <a:xfrm>
            <a:off x="1752600" y="2971800"/>
            <a:ext cx="7292009" cy="2362200"/>
          </a:xfrm>
          <a:prstGeom prst="rect">
            <a:avLst/>
          </a:prstGeom>
        </p:spPr>
      </p:pic>
      <p:sp>
        <p:nvSpPr>
          <p:cNvPr id="6" name="Arrow: Right 5"/>
          <p:cNvSpPr/>
          <p:nvPr/>
        </p:nvSpPr>
        <p:spPr>
          <a:xfrm>
            <a:off x="469392" y="4419600"/>
            <a:ext cx="1295400" cy="152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3891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Reclassification of Students with Disabilities</a:t>
            </a:r>
          </a:p>
        </p:txBody>
      </p:sp>
      <p:sp>
        <p:nvSpPr>
          <p:cNvPr id="2" name="Content Placeholder 1"/>
          <p:cNvSpPr>
            <a:spLocks noGrp="1"/>
          </p:cNvSpPr>
          <p:nvPr>
            <p:ph idx="1"/>
          </p:nvPr>
        </p:nvSpPr>
        <p:spPr/>
        <p:txBody>
          <a:bodyPr/>
          <a:lstStyle/>
          <a:p>
            <a:r>
              <a:rPr lang="en-US" dirty="0"/>
              <a:t>What is your LEA’s Reclassification Criteria?</a:t>
            </a:r>
          </a:p>
          <a:p>
            <a:r>
              <a:rPr lang="en-US" dirty="0"/>
              <a:t>EL Master Plan</a:t>
            </a:r>
          </a:p>
          <a:p>
            <a:r>
              <a:rPr lang="en-US" dirty="0"/>
              <a:t>Reclassification worksheet for students with IEPs</a:t>
            </a:r>
          </a:p>
        </p:txBody>
      </p:sp>
    </p:spTree>
    <p:extLst>
      <p:ext uri="{BB962C8B-B14F-4D97-AF65-F5344CB8AC3E}">
        <p14:creationId xmlns:p14="http://schemas.microsoft.com/office/powerpoint/2010/main" val="24867540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Reclassification Worksheet</a:t>
            </a:r>
          </a:p>
        </p:txBody>
      </p:sp>
      <p:sp>
        <p:nvSpPr>
          <p:cNvPr id="3" name="Content Placeholder 2"/>
          <p:cNvSpPr>
            <a:spLocks noGrp="1"/>
          </p:cNvSpPr>
          <p:nvPr>
            <p:ph idx="1"/>
          </p:nvPr>
        </p:nvSpPr>
        <p:spPr>
          <a:xfrm>
            <a:off x="1942415" y="1447800"/>
            <a:ext cx="6591985" cy="5257800"/>
          </a:xfrm>
        </p:spPr>
        <p:txBody>
          <a:bodyPr>
            <a:noAutofit/>
          </a:bodyPr>
          <a:lstStyle/>
          <a:p>
            <a:r>
              <a:rPr lang="en-US" dirty="0">
                <a:latin typeface="Calibri" panose="020F0502020204030204" pitchFamily="34" charset="0"/>
              </a:rPr>
              <a:t>How does the disability affect language proficiency?</a:t>
            </a:r>
          </a:p>
          <a:p>
            <a:pPr marL="228600" indent="-228600">
              <a:buFont typeface="+mj-lt"/>
              <a:buAutoNum type="arabicPeriod"/>
            </a:pPr>
            <a:r>
              <a:rPr lang="en-US" b="1" dirty="0">
                <a:latin typeface="Calibri" panose="020F0502020204030204" pitchFamily="34" charset="0"/>
              </a:rPr>
              <a:t>English Language Proficiency</a:t>
            </a:r>
          </a:p>
          <a:p>
            <a:pPr>
              <a:buFont typeface="Wingdings" panose="05000000000000000000" pitchFamily="2" charset="2"/>
              <a:buChar char="q"/>
            </a:pPr>
            <a:r>
              <a:rPr lang="en-US" dirty="0">
                <a:latin typeface="Calibri" panose="020F0502020204030204" pitchFamily="34" charset="0"/>
              </a:rPr>
              <a:t>The IEP team reviewed other informal measures of proficiency and determined it is likely the student is proficient in English. </a:t>
            </a:r>
          </a:p>
          <a:p>
            <a:pPr>
              <a:buFont typeface="Wingdings" panose="05000000000000000000" pitchFamily="2" charset="2"/>
              <a:buChar char="q"/>
            </a:pPr>
            <a:r>
              <a:rPr lang="en-US" dirty="0">
                <a:latin typeface="Calibri" panose="020F0502020204030204" pitchFamily="34" charset="0"/>
              </a:rPr>
              <a:t>The IEP team has determined that the student’s disability impacts his or her ability to manifest English proficiency. </a:t>
            </a:r>
          </a:p>
          <a:p>
            <a:pPr marL="0" indent="0">
              <a:buNone/>
            </a:pPr>
            <a:r>
              <a:rPr lang="en-US" i="1" dirty="0">
                <a:latin typeface="Calibri" panose="020F0502020204030204" pitchFamily="34" charset="0"/>
              </a:rPr>
              <a:t>Possible indicators: Student has similar academic deficits and error patterns in English as well as primary language; error patterns in listening, speaking, reading, and writing are typical of students with that disability versus students with second language issues; VCCALPS scores indicate an overall proficiency level of early advanced or </a:t>
            </a:r>
            <a:r>
              <a:rPr lang="en-US" i="1">
                <a:latin typeface="Calibri" panose="020F0502020204030204" pitchFamily="34" charset="0"/>
              </a:rPr>
              <a:t>higher. </a:t>
            </a:r>
            <a:endParaRPr lang="en-US" dirty="0">
              <a:latin typeface="Calibri" panose="020F0502020204030204" pitchFamily="34" charset="0"/>
            </a:endParaRPr>
          </a:p>
          <a:p>
            <a:pPr marL="0" indent="0">
              <a:buNone/>
            </a:pPr>
            <a:endParaRPr lang="en-US" b="1" dirty="0">
              <a:latin typeface="Calibri" panose="020F0502020204030204" pitchFamily="34" charset="0"/>
            </a:endParaRPr>
          </a:p>
          <a:p>
            <a:pPr marL="0" indent="0">
              <a:buNone/>
            </a:pPr>
            <a:r>
              <a:rPr lang="en-US" b="1" dirty="0">
                <a:latin typeface="Calibri" panose="020F0502020204030204" pitchFamily="34" charset="0"/>
              </a:rPr>
              <a:t>Is the student’s level of English Language Proficiency commensurate with his/her abilities?</a:t>
            </a:r>
            <a:endParaRPr lang="en-US" dirty="0">
              <a:latin typeface="Calibri" panose="020F0502020204030204" pitchFamily="34" charset="0"/>
            </a:endParaRPr>
          </a:p>
        </p:txBody>
      </p:sp>
    </p:spTree>
    <p:extLst>
      <p:ext uri="{BB962C8B-B14F-4D97-AF65-F5344CB8AC3E}">
        <p14:creationId xmlns:p14="http://schemas.microsoft.com/office/powerpoint/2010/main" val="2020508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Reclassification Worksheet</a:t>
            </a:r>
          </a:p>
        </p:txBody>
      </p:sp>
      <p:sp>
        <p:nvSpPr>
          <p:cNvPr id="3" name="Content Placeholder 2"/>
          <p:cNvSpPr>
            <a:spLocks noGrp="1"/>
          </p:cNvSpPr>
          <p:nvPr>
            <p:ph idx="1"/>
          </p:nvPr>
        </p:nvSpPr>
        <p:spPr>
          <a:xfrm>
            <a:off x="1942415" y="2133600"/>
            <a:ext cx="6820585" cy="3777622"/>
          </a:xfrm>
        </p:spPr>
        <p:txBody>
          <a:bodyPr>
            <a:normAutofit/>
          </a:bodyPr>
          <a:lstStyle/>
          <a:p>
            <a:pPr marL="0" indent="0">
              <a:buNone/>
            </a:pPr>
            <a:r>
              <a:rPr lang="en-US" b="1" dirty="0">
                <a:solidFill>
                  <a:srgbClr val="CC3300"/>
                </a:solidFill>
                <a:latin typeface="Calibri" panose="020F0502020204030204" pitchFamily="34" charset="0"/>
              </a:rPr>
              <a:t>2. </a:t>
            </a:r>
            <a:r>
              <a:rPr lang="en-US" b="1" dirty="0">
                <a:latin typeface="Calibri" panose="020F0502020204030204" pitchFamily="34" charset="0"/>
              </a:rPr>
              <a:t>Teacher’s Evaluation of Student Academic Performance</a:t>
            </a:r>
          </a:p>
          <a:p>
            <a:pPr marL="0" indent="0">
              <a:buNone/>
            </a:pPr>
            <a:r>
              <a:rPr lang="en-US" dirty="0">
                <a:latin typeface="Calibri" panose="020F0502020204030204" pitchFamily="34" charset="0"/>
              </a:rPr>
              <a:t>	Based on Classroom performance, District-wide assessments, 	Progress toward IEP Goals, Formative Assessment </a:t>
            </a:r>
          </a:p>
          <a:p>
            <a:pPr>
              <a:buFont typeface="Wingdings" panose="05000000000000000000" pitchFamily="2" charset="2"/>
              <a:buChar char="q"/>
            </a:pPr>
            <a:r>
              <a:rPr lang="en-US" dirty="0">
                <a:latin typeface="Calibri" panose="020F0502020204030204" pitchFamily="34" charset="0"/>
              </a:rPr>
              <a:t>The IEP team has determined that the deficit is due to the disability, and unrelated to English Language proficiency. </a:t>
            </a:r>
          </a:p>
          <a:p>
            <a:pPr marL="0" indent="0">
              <a:buNone/>
            </a:pPr>
            <a:r>
              <a:rPr lang="en-US" b="1" dirty="0">
                <a:latin typeface="Calibri" panose="020F0502020204030204" pitchFamily="34" charset="0"/>
              </a:rPr>
              <a:t>Has the student demonstrated an appropriate level of academic performance commensurate with his/her abilities? </a:t>
            </a:r>
            <a:endParaRPr lang="en-US" dirty="0">
              <a:latin typeface="Calibri" panose="020F0502020204030204" pitchFamily="34" charset="0"/>
            </a:endParaRPr>
          </a:p>
        </p:txBody>
      </p:sp>
    </p:spTree>
    <p:extLst>
      <p:ext uri="{BB962C8B-B14F-4D97-AF65-F5344CB8AC3E}">
        <p14:creationId xmlns:p14="http://schemas.microsoft.com/office/powerpoint/2010/main" val="517562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Reclassification Worksheet</a:t>
            </a:r>
          </a:p>
        </p:txBody>
      </p:sp>
      <p:sp>
        <p:nvSpPr>
          <p:cNvPr id="3" name="Content Placeholder 2"/>
          <p:cNvSpPr>
            <a:spLocks noGrp="1"/>
          </p:cNvSpPr>
          <p:nvPr>
            <p:ph idx="1"/>
          </p:nvPr>
        </p:nvSpPr>
        <p:spPr>
          <a:xfrm>
            <a:off x="1942415" y="2133600"/>
            <a:ext cx="6591985" cy="4343400"/>
          </a:xfrm>
        </p:spPr>
        <p:txBody>
          <a:bodyPr>
            <a:normAutofit/>
          </a:bodyPr>
          <a:lstStyle/>
          <a:p>
            <a:pPr marL="0" indent="0">
              <a:buNone/>
            </a:pPr>
            <a:r>
              <a:rPr lang="en-US" b="1" dirty="0">
                <a:solidFill>
                  <a:srgbClr val="CC3300"/>
                </a:solidFill>
                <a:latin typeface="Calibri" panose="020F0502020204030204" pitchFamily="34" charset="0"/>
              </a:rPr>
              <a:t>3.  </a:t>
            </a:r>
            <a:r>
              <a:rPr lang="en-US" sz="2000" b="1" dirty="0">
                <a:latin typeface="Calibri" panose="020F0502020204030204" pitchFamily="34" charset="0"/>
              </a:rPr>
              <a:t>Comparison of Basic Skills</a:t>
            </a:r>
          </a:p>
          <a:p>
            <a:pPr>
              <a:buFont typeface="Wingdings" panose="05000000000000000000" pitchFamily="2" charset="2"/>
              <a:buChar char="q"/>
            </a:pPr>
            <a:r>
              <a:rPr lang="en-US" dirty="0">
                <a:latin typeface="Calibri" panose="020F0502020204030204" pitchFamily="34" charset="0"/>
              </a:rPr>
              <a:t>Student’s Basic Skills assessment scores appear to be commensurate with his/her intellectual ability. </a:t>
            </a:r>
          </a:p>
          <a:p>
            <a:pPr>
              <a:buFont typeface="Wingdings" panose="05000000000000000000" pitchFamily="2" charset="2"/>
              <a:buChar char="q"/>
            </a:pPr>
            <a:r>
              <a:rPr lang="en-US" dirty="0">
                <a:latin typeface="Calibri" panose="020F0502020204030204" pitchFamily="34" charset="0"/>
              </a:rPr>
              <a:t>Error patterns noted mirror the patterns of errors made by students with the same disability versus a language difference. </a:t>
            </a:r>
          </a:p>
          <a:p>
            <a:pPr>
              <a:buFont typeface="Wingdings" panose="05000000000000000000" pitchFamily="2" charset="2"/>
              <a:buChar char="q"/>
            </a:pPr>
            <a:r>
              <a:rPr lang="en-US" dirty="0">
                <a:latin typeface="Calibri" panose="020F0502020204030204" pitchFamily="34" charset="0"/>
              </a:rPr>
              <a:t>Student has received ELD services for more than three years and academic progress in ELA is commensurate with that of peers who manifest similar disabilities who are not English learners. </a:t>
            </a:r>
          </a:p>
          <a:p>
            <a:pPr marL="0" indent="0">
              <a:buNone/>
            </a:pPr>
            <a:endParaRPr lang="en-US" b="1" dirty="0">
              <a:latin typeface="Calibri" panose="020F0502020204030204" pitchFamily="34" charset="0"/>
            </a:endParaRPr>
          </a:p>
          <a:p>
            <a:pPr marL="0" indent="0">
              <a:buNone/>
            </a:pPr>
            <a:r>
              <a:rPr lang="en-US" b="1" dirty="0">
                <a:latin typeface="Calibri" panose="020F0502020204030204" pitchFamily="34" charset="0"/>
              </a:rPr>
              <a:t>Has the student demonstrated an appropriate level of performance in ELA Basic Skills commensurate with his/her abilities? </a:t>
            </a:r>
            <a:endParaRPr lang="en-US" dirty="0">
              <a:latin typeface="Calibri" panose="020F0502020204030204" pitchFamily="34" charset="0"/>
            </a:endParaRPr>
          </a:p>
        </p:txBody>
      </p:sp>
    </p:spTree>
    <p:extLst>
      <p:ext uri="{BB962C8B-B14F-4D97-AF65-F5344CB8AC3E}">
        <p14:creationId xmlns:p14="http://schemas.microsoft.com/office/powerpoint/2010/main" val="130180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Initial/Annual Assessment of English Language Development</a:t>
            </a:r>
          </a:p>
        </p:txBody>
      </p:sp>
      <p:sp>
        <p:nvSpPr>
          <p:cNvPr id="2" name="Content Placeholder 1"/>
          <p:cNvSpPr>
            <a:spLocks noGrp="1"/>
          </p:cNvSpPr>
          <p:nvPr>
            <p:ph idx="1"/>
          </p:nvPr>
        </p:nvSpPr>
        <p:spPr/>
        <p:txBody>
          <a:bodyPr>
            <a:normAutofit/>
          </a:bodyPr>
          <a:lstStyle/>
          <a:p>
            <a:pPr fontAlgn="base"/>
            <a:r>
              <a:rPr lang="en-US" dirty="0">
                <a:latin typeface="Calibri" panose="020F0502020204030204" pitchFamily="34" charset="0"/>
              </a:rPr>
              <a:t>Initial identification of students as English learners </a:t>
            </a:r>
          </a:p>
          <a:p>
            <a:pPr fontAlgn="base"/>
            <a:r>
              <a:rPr lang="en-US" dirty="0">
                <a:latin typeface="Calibri" panose="020F0502020204030204" pitchFamily="34" charset="0"/>
              </a:rPr>
              <a:t>Annual summative assessment to measure a student’s progress in learning English and to identify the student's ELP level</a:t>
            </a:r>
          </a:p>
          <a:p>
            <a:pPr fontAlgn="base"/>
            <a:r>
              <a:rPr lang="en-US" dirty="0">
                <a:latin typeface="Calibri" panose="020F0502020204030204" pitchFamily="34" charset="0"/>
              </a:rPr>
              <a:t>The IEP determines if the student will take the alternate and if so, provides the justification for assessing using the alternate in the IEP.</a:t>
            </a:r>
          </a:p>
          <a:p>
            <a:pPr marL="109728" indent="0">
              <a:buNone/>
            </a:pPr>
            <a:endParaRPr lang="en-US" dirty="0"/>
          </a:p>
        </p:txBody>
      </p:sp>
    </p:spTree>
    <p:extLst>
      <p:ext uri="{BB962C8B-B14F-4D97-AF65-F5344CB8AC3E}">
        <p14:creationId xmlns:p14="http://schemas.microsoft.com/office/powerpoint/2010/main" val="851782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Reclassification Worksheet</a:t>
            </a:r>
          </a:p>
        </p:txBody>
      </p:sp>
      <p:sp>
        <p:nvSpPr>
          <p:cNvPr id="3" name="Content Placeholder 2"/>
          <p:cNvSpPr>
            <a:spLocks noGrp="1"/>
          </p:cNvSpPr>
          <p:nvPr>
            <p:ph idx="1"/>
          </p:nvPr>
        </p:nvSpPr>
        <p:spPr>
          <a:xfrm>
            <a:off x="1942415" y="2133600"/>
            <a:ext cx="6591985" cy="4572000"/>
          </a:xfrm>
        </p:spPr>
        <p:txBody>
          <a:bodyPr>
            <a:normAutofit/>
          </a:bodyPr>
          <a:lstStyle/>
          <a:p>
            <a:pPr marL="0" indent="0">
              <a:buNone/>
            </a:pPr>
            <a:r>
              <a:rPr lang="en-US" b="1" dirty="0">
                <a:solidFill>
                  <a:srgbClr val="CC3300"/>
                </a:solidFill>
                <a:latin typeface="Calibri" panose="020F0502020204030204" pitchFamily="34" charset="0"/>
              </a:rPr>
              <a:t>4. </a:t>
            </a:r>
            <a:r>
              <a:rPr lang="en-US" b="1" dirty="0">
                <a:latin typeface="Calibri" panose="020F0502020204030204" pitchFamily="34" charset="0"/>
              </a:rPr>
              <a:t>	Parent Opinion</a:t>
            </a:r>
          </a:p>
          <a:p>
            <a:pPr marL="0" indent="0">
              <a:buNone/>
            </a:pPr>
            <a:r>
              <a:rPr lang="en-US" b="1" dirty="0">
                <a:latin typeface="Calibri" panose="020F0502020204030204" pitchFamily="34" charset="0"/>
              </a:rPr>
              <a:t>Is the primary reason the student does not meet reclassification criteria due to the disability rather than limited English proficiency and the student no longer needs English Language Development services? </a:t>
            </a:r>
          </a:p>
          <a:p>
            <a:pPr marL="0" indent="0">
              <a:buNone/>
            </a:pPr>
            <a:r>
              <a:rPr lang="en-US" u="sng" dirty="0">
                <a:latin typeface="Calibri" panose="020F0502020204030204" pitchFamily="34" charset="0"/>
              </a:rPr>
              <a:t>Who is involved</a:t>
            </a:r>
            <a:r>
              <a:rPr lang="en-US" dirty="0">
                <a:latin typeface="Calibri" panose="020F0502020204030204" pitchFamily="34" charset="0"/>
              </a:rPr>
              <a:t>?</a:t>
            </a:r>
          </a:p>
          <a:p>
            <a:pPr>
              <a:buFont typeface="Wingdings" panose="05000000000000000000" pitchFamily="2" charset="2"/>
              <a:buChar char="§"/>
            </a:pPr>
            <a:r>
              <a:rPr lang="en-US" dirty="0">
                <a:latin typeface="Calibri" panose="020F0502020204030204" pitchFamily="34" charset="0"/>
              </a:rPr>
              <a:t>EL Coordinator</a:t>
            </a:r>
          </a:p>
          <a:p>
            <a:pPr>
              <a:buFont typeface="Wingdings" panose="05000000000000000000" pitchFamily="2" charset="2"/>
              <a:buChar char="§"/>
            </a:pPr>
            <a:r>
              <a:rPr lang="en-US" dirty="0">
                <a:latin typeface="Calibri" panose="020F0502020204030204" pitchFamily="34" charset="0"/>
              </a:rPr>
              <a:t>School Psychologist</a:t>
            </a:r>
          </a:p>
          <a:p>
            <a:pPr>
              <a:buFont typeface="Wingdings" panose="05000000000000000000" pitchFamily="2" charset="2"/>
              <a:buChar char="§"/>
            </a:pPr>
            <a:r>
              <a:rPr lang="en-US" dirty="0">
                <a:latin typeface="Calibri" panose="020F0502020204030204" pitchFamily="34" charset="0"/>
              </a:rPr>
              <a:t>Special Education Teacher</a:t>
            </a:r>
          </a:p>
          <a:p>
            <a:pPr>
              <a:buFont typeface="Wingdings" panose="05000000000000000000" pitchFamily="2" charset="2"/>
              <a:buChar char="§"/>
            </a:pPr>
            <a:r>
              <a:rPr lang="en-US" dirty="0">
                <a:latin typeface="Calibri" panose="020F0502020204030204" pitchFamily="34" charset="0"/>
              </a:rPr>
              <a:t>General Education Teacher</a:t>
            </a:r>
          </a:p>
          <a:p>
            <a:pPr>
              <a:buFont typeface="Wingdings" panose="05000000000000000000" pitchFamily="2" charset="2"/>
              <a:buChar char="§"/>
            </a:pPr>
            <a:r>
              <a:rPr lang="en-US" dirty="0">
                <a:latin typeface="Calibri" panose="020F0502020204030204" pitchFamily="34" charset="0"/>
              </a:rPr>
              <a:t>Parents</a:t>
            </a:r>
          </a:p>
        </p:txBody>
      </p:sp>
    </p:spTree>
    <p:extLst>
      <p:ext uri="{BB962C8B-B14F-4D97-AF65-F5344CB8AC3E}">
        <p14:creationId xmlns:p14="http://schemas.microsoft.com/office/powerpoint/2010/main" val="2941983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to your Partner…</a:t>
            </a:r>
          </a:p>
        </p:txBody>
      </p:sp>
      <p:sp>
        <p:nvSpPr>
          <p:cNvPr id="3" name="Content Placeholder 2"/>
          <p:cNvSpPr>
            <a:spLocks noGrp="1"/>
          </p:cNvSpPr>
          <p:nvPr>
            <p:ph idx="1"/>
          </p:nvPr>
        </p:nvSpPr>
        <p:spPr/>
        <p:txBody>
          <a:bodyPr/>
          <a:lstStyle/>
          <a:p>
            <a:r>
              <a:rPr lang="en-US" dirty="0"/>
              <a:t>Can the IEP team reclassify?</a:t>
            </a:r>
          </a:p>
          <a:p>
            <a:r>
              <a:rPr lang="en-US" dirty="0"/>
              <a:t>Who can the IEP team recommend for reclassification?</a:t>
            </a:r>
          </a:p>
          <a:p>
            <a:r>
              <a:rPr lang="en-US" dirty="0"/>
              <a:t>When should the discussion begin?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Service Delivery Models</a:t>
            </a:r>
          </a:p>
        </p:txBody>
      </p:sp>
      <p:sp>
        <p:nvSpPr>
          <p:cNvPr id="3" name="Content Placeholder 2"/>
          <p:cNvSpPr>
            <a:spLocks noGrp="1"/>
          </p:cNvSpPr>
          <p:nvPr>
            <p:ph idx="1"/>
          </p:nvPr>
        </p:nvSpPr>
        <p:spPr/>
        <p:txBody>
          <a:bodyPr/>
          <a:lstStyle/>
          <a:p>
            <a:r>
              <a:rPr lang="en-US" dirty="0"/>
              <a:t>Dual Language Immersion Programs</a:t>
            </a:r>
          </a:p>
          <a:p>
            <a:r>
              <a:rPr lang="en-US" dirty="0"/>
              <a:t>In what language should services be delivered (e.g. SAI and Speech Therapy)?</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idx="4294967295"/>
          </p:nvPr>
        </p:nvSpPr>
        <p:spPr>
          <a:xfrm>
            <a:off x="2544763" y="2514600"/>
            <a:ext cx="6599237" cy="2262188"/>
          </a:xfrm>
        </p:spPr>
        <p:txBody>
          <a:bodyPr/>
          <a:lstStyle/>
          <a:p>
            <a:r>
              <a:rPr lang="en-US" dirty="0"/>
              <a:t>Programs/Services for ELs</a:t>
            </a:r>
          </a:p>
        </p:txBody>
      </p:sp>
    </p:spTree>
    <p:extLst>
      <p:ext uri="{BB962C8B-B14F-4D97-AF65-F5344CB8AC3E}">
        <p14:creationId xmlns:p14="http://schemas.microsoft.com/office/powerpoint/2010/main" val="53046959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US" sz="2000" dirty="0"/>
              <a:t>Legal Obligation</a:t>
            </a:r>
            <a:br>
              <a:rPr lang="en-US" sz="2000" dirty="0"/>
            </a:br>
            <a:r>
              <a:rPr lang="en-US" sz="2000" dirty="0"/>
              <a:t>Dear Colleague Letter (US Department of Justice, Office of Civil Rights, January 7, 2015)</a:t>
            </a:r>
            <a:br>
              <a:rPr lang="en-US" sz="2000" dirty="0"/>
            </a:br>
            <a:endParaRPr lang="en-US" sz="2000" dirty="0"/>
          </a:p>
        </p:txBody>
      </p:sp>
      <p:sp>
        <p:nvSpPr>
          <p:cNvPr id="5" name="Content Placeholder 4"/>
          <p:cNvSpPr>
            <a:spLocks noGrp="1"/>
          </p:cNvSpPr>
          <p:nvPr>
            <p:ph idx="1"/>
          </p:nvPr>
        </p:nvSpPr>
        <p:spPr>
          <a:xfrm>
            <a:off x="1828800" y="1676400"/>
            <a:ext cx="6591985" cy="3777622"/>
          </a:xfrm>
        </p:spPr>
        <p:txBody>
          <a:bodyPr>
            <a:normAutofit/>
          </a:bodyPr>
          <a:lstStyle/>
          <a:p>
            <a:endParaRPr lang="en-US" dirty="0"/>
          </a:p>
          <a:p>
            <a:endParaRPr lang="en-US" dirty="0"/>
          </a:p>
          <a:p>
            <a:endParaRPr lang="en-US" dirty="0"/>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dirty="0">
              <a:latin typeface="Calibri" panose="020F0502020204030204" pitchFamily="34" charset="0"/>
            </a:endParaRPr>
          </a:p>
          <a:p>
            <a:endParaRPr lang="en-US" sz="1000" dirty="0">
              <a:latin typeface="Calibri" panose="020F0502020204030204" pitchFamily="34" charset="0"/>
              <a:hlinkClick r:id="" action="ppaction://noaction"/>
            </a:endParaRPr>
          </a:p>
          <a:p>
            <a:endParaRPr lang="en-US" sz="1000" dirty="0">
              <a:latin typeface="Calibri" panose="020F0502020204030204" pitchFamily="34" charset="0"/>
              <a:hlinkClick r:id="" action="ppaction://noaction"/>
            </a:endParaRPr>
          </a:p>
          <a:p>
            <a:r>
              <a:rPr lang="en-US" sz="1000" dirty="0">
                <a:latin typeface="Calibri" panose="020F0502020204030204" pitchFamily="34" charset="0"/>
                <a:hlinkClick r:id="" action="ppaction://noaction"/>
              </a:rPr>
              <a:t>https://www2.ed.gov/about/offices/list/ocr/letters/colleague-el-201501.pdf</a:t>
            </a:r>
            <a:r>
              <a:rPr lang="en-US" sz="1000" dirty="0">
                <a:latin typeface="Calibri" panose="020F0502020204030204" pitchFamily="34" charset="0"/>
              </a:rPr>
              <a:t> </a:t>
            </a:r>
          </a:p>
          <a:p>
            <a:endParaRPr lang="en-US" dirty="0">
              <a:latin typeface="Calibri" panose="020F0502020204030204" pitchFamily="34" charset="0"/>
            </a:endParaRPr>
          </a:p>
        </p:txBody>
      </p:sp>
      <p:pic>
        <p:nvPicPr>
          <p:cNvPr id="6" name="Picture 5"/>
          <p:cNvPicPr>
            <a:picLocks noChangeAspect="1"/>
          </p:cNvPicPr>
          <p:nvPr/>
        </p:nvPicPr>
        <p:blipFill>
          <a:blip r:embed="rId3" cstate="print"/>
          <a:stretch>
            <a:fillRect/>
          </a:stretch>
        </p:blipFill>
        <p:spPr>
          <a:xfrm>
            <a:off x="1566862" y="1919287"/>
            <a:ext cx="6010275" cy="3019425"/>
          </a:xfrm>
          <a:prstGeom prst="rect">
            <a:avLst/>
          </a:prstGeom>
        </p:spPr>
      </p:pic>
    </p:spTree>
    <p:extLst>
      <p:ext uri="{BB962C8B-B14F-4D97-AF65-F5344CB8AC3E}">
        <p14:creationId xmlns:p14="http://schemas.microsoft.com/office/powerpoint/2010/main" val="8848968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Misconception</a:t>
            </a:r>
          </a:p>
        </p:txBody>
      </p:sp>
      <p:sp>
        <p:nvSpPr>
          <p:cNvPr id="3" name="Content Placeholder 2"/>
          <p:cNvSpPr>
            <a:spLocks noGrp="1"/>
          </p:cNvSpPr>
          <p:nvPr>
            <p:ph idx="1"/>
          </p:nvPr>
        </p:nvSpPr>
        <p:spPr/>
        <p:txBody>
          <a:bodyPr>
            <a:normAutofit/>
          </a:bodyPr>
          <a:lstStyle/>
          <a:p>
            <a:r>
              <a:rPr lang="en-US" dirty="0"/>
              <a:t>A common misconceptions is that…..instruction exclusively in English is best for students with processing difficulties.</a:t>
            </a:r>
          </a:p>
          <a:p>
            <a:endParaRPr lang="en-US" dirty="0"/>
          </a:p>
          <a:p>
            <a:r>
              <a:rPr lang="en-US" dirty="0"/>
              <a:t>Research shows that students are able to acquire a 2</a:t>
            </a:r>
            <a:r>
              <a:rPr lang="en-US" baseline="30000" dirty="0"/>
              <a:t>nd</a:t>
            </a:r>
            <a:r>
              <a:rPr lang="en-US" dirty="0"/>
              <a:t> language if they have a firm foundation in their native language, including students with disabilities</a:t>
            </a:r>
          </a:p>
          <a:p>
            <a:endParaRPr lang="en-US" dirty="0"/>
          </a:p>
          <a:p>
            <a:endParaRPr lang="en-US" dirty="0"/>
          </a:p>
          <a:p>
            <a:pPr>
              <a:buNone/>
            </a:pPr>
            <a:r>
              <a:rPr lang="en-US" sz="1100" dirty="0" err="1"/>
              <a:t>Artiles</a:t>
            </a:r>
            <a:r>
              <a:rPr lang="en-US" sz="1100" dirty="0"/>
              <a:t> &amp;Ortiz, 2002 as cited in </a:t>
            </a:r>
            <a:r>
              <a:rPr lang="en-US" sz="1100" dirty="0" err="1"/>
              <a:t>J.Butterfield</a:t>
            </a:r>
            <a:r>
              <a:rPr lang="en-US" sz="1100" dirty="0"/>
              <a:t>, 2016</a:t>
            </a:r>
          </a:p>
          <a:p>
            <a:pPr>
              <a:buNone/>
            </a:pPr>
            <a:r>
              <a:rPr lang="en-US" sz="1100" dirty="0" err="1"/>
              <a:t>A.Artiles</a:t>
            </a:r>
            <a:r>
              <a:rPr lang="en-US" sz="1100" dirty="0"/>
              <a:t> &amp; </a:t>
            </a:r>
            <a:r>
              <a:rPr lang="en-US" sz="1100" dirty="0" err="1"/>
              <a:t>A.Ortiz</a:t>
            </a:r>
            <a:r>
              <a:rPr lang="en-US" sz="1100" dirty="0"/>
              <a:t> (2002) English Language Learners with Special Education Needs</a:t>
            </a:r>
          </a:p>
        </p:txBody>
      </p:sp>
    </p:spTree>
    <p:extLst>
      <p:ext uri="{BB962C8B-B14F-4D97-AF65-F5344CB8AC3E}">
        <p14:creationId xmlns:p14="http://schemas.microsoft.com/office/powerpoint/2010/main" val="223401601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Keep in Mind….</a:t>
            </a:r>
          </a:p>
        </p:txBody>
      </p:sp>
      <p:sp>
        <p:nvSpPr>
          <p:cNvPr id="3" name="Content Placeholder 2"/>
          <p:cNvSpPr>
            <a:spLocks noGrp="1"/>
          </p:cNvSpPr>
          <p:nvPr>
            <p:ph idx="1"/>
          </p:nvPr>
        </p:nvSpPr>
        <p:spPr/>
        <p:txBody>
          <a:bodyPr>
            <a:normAutofit fontScale="92500"/>
          </a:bodyPr>
          <a:lstStyle/>
          <a:p>
            <a:pPr marL="0" indent="0">
              <a:buNone/>
            </a:pPr>
            <a:r>
              <a:rPr lang="en-US" dirty="0"/>
              <a:t>ELs w/Disabilities </a:t>
            </a:r>
          </a:p>
          <a:p>
            <a:pPr>
              <a:buFont typeface="Wingdings" panose="05000000000000000000" pitchFamily="2" charset="2"/>
              <a:buChar char="ü"/>
            </a:pPr>
            <a:r>
              <a:rPr lang="en-US" dirty="0"/>
              <a:t>Should have access to the same educational &amp; linguistic opportunities as their peers in the LRE</a:t>
            </a:r>
          </a:p>
          <a:p>
            <a:pPr>
              <a:buFont typeface="Wingdings" panose="05000000000000000000" pitchFamily="2" charset="2"/>
              <a:buChar char="ü"/>
            </a:pPr>
            <a:r>
              <a:rPr lang="en-US" dirty="0"/>
              <a:t>Are capable of meeting high academic standards with the appropriate learning opportunities, supports, services</a:t>
            </a:r>
          </a:p>
          <a:p>
            <a:pPr>
              <a:buFont typeface="Wingdings" panose="05000000000000000000" pitchFamily="2" charset="2"/>
              <a:buChar char="ü"/>
            </a:pPr>
            <a:r>
              <a:rPr lang="en-US" dirty="0"/>
              <a:t>Have an IEP team that determines on an </a:t>
            </a:r>
            <a:r>
              <a:rPr lang="en-US" u="sng" dirty="0"/>
              <a:t>individual basis </a:t>
            </a:r>
            <a:r>
              <a:rPr lang="en-US" dirty="0"/>
              <a:t>the programs and services that will meet the student’s unique needs</a:t>
            </a:r>
          </a:p>
          <a:p>
            <a:endParaRPr lang="en-US" dirty="0"/>
          </a:p>
          <a:p>
            <a:endParaRPr lang="en-US" dirty="0"/>
          </a:p>
          <a:p>
            <a:pPr>
              <a:buNone/>
            </a:pPr>
            <a:r>
              <a:rPr lang="en-US" dirty="0"/>
              <a:t>J. Butterfield, 2016</a:t>
            </a:r>
          </a:p>
        </p:txBody>
      </p:sp>
    </p:spTree>
    <p:extLst>
      <p:ext uri="{BB962C8B-B14F-4D97-AF65-F5344CB8AC3E}">
        <p14:creationId xmlns:p14="http://schemas.microsoft.com/office/powerpoint/2010/main" val="33209357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Providing Dual Service</a:t>
            </a:r>
          </a:p>
        </p:txBody>
      </p:sp>
      <p:sp>
        <p:nvSpPr>
          <p:cNvPr id="3" name="Content Placeholder 2"/>
          <p:cNvSpPr>
            <a:spLocks noGrp="1"/>
          </p:cNvSpPr>
          <p:nvPr>
            <p:ph idx="1"/>
          </p:nvPr>
        </p:nvSpPr>
        <p:spPr/>
        <p:txBody>
          <a:bodyPr>
            <a:normAutofit fontScale="55000" lnSpcReduction="20000"/>
          </a:bodyPr>
          <a:lstStyle/>
          <a:p>
            <a:r>
              <a:rPr lang="en-US" sz="3800" dirty="0">
                <a:latin typeface="Calibri" panose="020F0502020204030204" pitchFamily="34" charset="0"/>
              </a:rPr>
              <a:t>ELs with Disabilities must be provided both language assistance &amp; disability related services</a:t>
            </a:r>
          </a:p>
          <a:p>
            <a:pPr>
              <a:buNone/>
            </a:pPr>
            <a:endParaRPr lang="en-US" sz="3800" dirty="0">
              <a:latin typeface="Calibri" panose="020F0502020204030204" pitchFamily="34" charset="0"/>
            </a:endParaRPr>
          </a:p>
          <a:p>
            <a:r>
              <a:rPr lang="en-US" sz="3800" dirty="0">
                <a:latin typeface="Calibri" panose="020F0502020204030204" pitchFamily="34" charset="0"/>
              </a:rPr>
              <a:t>The IEP team designing the program should include participants knowledgeable about the student’s language needs</a:t>
            </a:r>
          </a:p>
          <a:p>
            <a:pPr lvl="1"/>
            <a:endParaRPr lang="en-US" sz="3100" dirty="0"/>
          </a:p>
          <a:p>
            <a:pPr lvl="1">
              <a:buNone/>
            </a:pPr>
            <a:endParaRPr lang="en-US" dirty="0"/>
          </a:p>
          <a:p>
            <a:pPr lvl="1">
              <a:buNone/>
            </a:pPr>
            <a:endParaRPr lang="en-US" dirty="0"/>
          </a:p>
          <a:p>
            <a:pPr lvl="1">
              <a:buNone/>
            </a:pPr>
            <a:endParaRPr lang="en-US" dirty="0"/>
          </a:p>
          <a:p>
            <a:pPr lvl="1">
              <a:buNone/>
            </a:pPr>
            <a:endParaRPr lang="en-US" dirty="0"/>
          </a:p>
          <a:p>
            <a:pPr lvl="1">
              <a:buNone/>
            </a:pPr>
            <a:r>
              <a:rPr lang="en-US" dirty="0"/>
              <a:t>Fact Sheet. Ensuring English Learner Students Can Participate Meaningfully and Equally in Educational Programs  Office of Civil Rights Jan.2015</a:t>
            </a:r>
          </a:p>
          <a:p>
            <a:pPr lvl="1">
              <a:buNone/>
            </a:pPr>
            <a:endParaRPr lang="en-US" dirty="0"/>
          </a:p>
        </p:txBody>
      </p:sp>
    </p:spTree>
    <p:extLst>
      <p:ext uri="{BB962C8B-B14F-4D97-AF65-F5344CB8AC3E}">
        <p14:creationId xmlns:p14="http://schemas.microsoft.com/office/powerpoint/2010/main" val="155298712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5"/>
          <p:cNvGraphicFramePr>
            <a:graphicFrameLocks/>
          </p:cNvGraphicFramePr>
          <p:nvPr>
            <p:extLst>
              <p:ext uri="{D42A27DB-BD31-4B8C-83A1-F6EECF244321}">
                <p14:modId xmlns:p14="http://schemas.microsoft.com/office/powerpoint/2010/main" val="2417111586"/>
              </p:ext>
            </p:extLst>
          </p:nvPr>
        </p:nvGraphicFramePr>
        <p:xfrm>
          <a:off x="1066800" y="914400"/>
          <a:ext cx="75438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2209800" y="134532"/>
            <a:ext cx="6589199" cy="1280890"/>
          </a:xfrm>
        </p:spPr>
        <p:txBody>
          <a:bodyPr>
            <a:normAutofit/>
          </a:bodyPr>
          <a:lstStyle/>
          <a:p>
            <a:r>
              <a:rPr lang="en-US" sz="2800" dirty="0"/>
              <a:t>Strategies for English Learners</a:t>
            </a:r>
          </a:p>
        </p:txBody>
      </p:sp>
      <p:sp>
        <p:nvSpPr>
          <p:cNvPr id="3" name="Content Placeholder 2"/>
          <p:cNvSpPr>
            <a:spLocks noGrp="1"/>
          </p:cNvSpPr>
          <p:nvPr>
            <p:ph idx="1"/>
          </p:nvPr>
        </p:nvSpPr>
        <p:spPr>
          <a:xfrm>
            <a:off x="1942415" y="2133600"/>
            <a:ext cx="6591985" cy="2133600"/>
          </a:xfrm>
        </p:spPr>
        <p:txBody>
          <a:bodyPr/>
          <a:lstStyle/>
          <a:p>
            <a:endParaRPr lang="en-US" dirty="0"/>
          </a:p>
        </p:txBody>
      </p:sp>
    </p:spTree>
    <p:extLst>
      <p:ext uri="{BB962C8B-B14F-4D97-AF65-F5344CB8AC3E}">
        <p14:creationId xmlns:p14="http://schemas.microsoft.com/office/powerpoint/2010/main" val="1582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80455977-70B5-45B4-86C3-4FEEDB337439}"/>
                                            </p:graphicEl>
                                          </p:spTgt>
                                        </p:tgtEl>
                                        <p:attrNameLst>
                                          <p:attrName>style.visibility</p:attrName>
                                        </p:attrNameLst>
                                      </p:cBhvr>
                                      <p:to>
                                        <p:strVal val="visible"/>
                                      </p:to>
                                    </p:set>
                                    <p:animEffect transition="in" filter="fade">
                                      <p:cBhvr>
                                        <p:cTn id="7" dur="500"/>
                                        <p:tgtEl>
                                          <p:spTgt spid="4">
                                            <p:graphicEl>
                                              <a:dgm id="{80455977-70B5-45B4-86C3-4FEEDB337439}"/>
                                            </p:graphicEl>
                                          </p:spTgt>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
                                            <p:graphicEl>
                                              <a:dgm id="{4F6FEC99-ED8E-4BAE-8229-273A488223AF}"/>
                                            </p:graphicEl>
                                          </p:spTgt>
                                        </p:tgtEl>
                                        <p:attrNameLst>
                                          <p:attrName>style.visibility</p:attrName>
                                        </p:attrNameLst>
                                      </p:cBhvr>
                                      <p:to>
                                        <p:strVal val="visible"/>
                                      </p:to>
                                    </p:set>
                                    <p:animEffect transition="in" filter="fade">
                                      <p:cBhvr>
                                        <p:cTn id="11" dur="500"/>
                                        <p:tgtEl>
                                          <p:spTgt spid="4">
                                            <p:graphicEl>
                                              <a:dgm id="{4F6FEC99-ED8E-4BAE-8229-273A488223A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one"/>
        </p:bldSub>
      </p:bldGraphic>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Effective Instructional Strategies</a:t>
            </a:r>
          </a:p>
        </p:txBody>
      </p:sp>
      <p:sp>
        <p:nvSpPr>
          <p:cNvPr id="3" name="Content Placeholder 2"/>
          <p:cNvSpPr>
            <a:spLocks noGrp="1"/>
          </p:cNvSpPr>
          <p:nvPr>
            <p:ph idx="1"/>
          </p:nvPr>
        </p:nvSpPr>
        <p:spPr/>
        <p:txBody>
          <a:bodyPr>
            <a:normAutofit fontScale="92500" lnSpcReduction="10000"/>
          </a:bodyPr>
          <a:lstStyle/>
          <a:p>
            <a:r>
              <a:rPr lang="en-US" dirty="0">
                <a:latin typeface="Calibri" panose="020F0502020204030204" pitchFamily="34" charset="0"/>
              </a:rPr>
              <a:t>Mediated scaffolds</a:t>
            </a:r>
          </a:p>
          <a:p>
            <a:r>
              <a:rPr lang="en-US" dirty="0">
                <a:latin typeface="Calibri" panose="020F0502020204030204" pitchFamily="34" charset="0"/>
              </a:rPr>
              <a:t>Task scaffolds</a:t>
            </a:r>
          </a:p>
          <a:p>
            <a:r>
              <a:rPr lang="en-US" dirty="0">
                <a:latin typeface="Calibri" panose="020F0502020204030204" pitchFamily="34" charset="0"/>
              </a:rPr>
              <a:t>Materials scaffolds</a:t>
            </a:r>
          </a:p>
          <a:p>
            <a:r>
              <a:rPr lang="en-US" dirty="0">
                <a:latin typeface="Calibri" panose="020F0502020204030204" pitchFamily="34" charset="0"/>
              </a:rPr>
              <a:t>Comprehensible input</a:t>
            </a:r>
          </a:p>
          <a:p>
            <a:r>
              <a:rPr lang="en-US" dirty="0">
                <a:latin typeface="Calibri" panose="020F0502020204030204" pitchFamily="34" charset="0"/>
              </a:rPr>
              <a:t>Cognitive Academic Language Learning Approach</a:t>
            </a:r>
          </a:p>
          <a:p>
            <a:r>
              <a:rPr lang="en-US" dirty="0">
                <a:latin typeface="Calibri" panose="020F0502020204030204" pitchFamily="34" charset="0"/>
              </a:rPr>
              <a:t>Challenging, theme-based curriculum to develop academic concepts</a:t>
            </a:r>
          </a:p>
          <a:p>
            <a:r>
              <a:rPr lang="en-US" dirty="0">
                <a:latin typeface="Calibri" panose="020F0502020204030204" pitchFamily="34" charset="0"/>
              </a:rPr>
              <a:t>Strong &amp; on-going collaboration between ELD experts and Special Education Educators</a:t>
            </a:r>
          </a:p>
          <a:p>
            <a:endParaRPr lang="en-US" dirty="0">
              <a:latin typeface="Calibri" panose="020F0502020204030204" pitchFamily="34" charset="0"/>
            </a:endParaRPr>
          </a:p>
          <a:p>
            <a:pPr>
              <a:buNone/>
            </a:pPr>
            <a:r>
              <a:rPr lang="en-US" sz="1300" dirty="0">
                <a:latin typeface="Calibri" panose="020F0502020204030204" pitchFamily="34" charset="0"/>
              </a:rPr>
              <a:t>Butterfield, 2016</a:t>
            </a:r>
          </a:p>
          <a:p>
            <a:pPr>
              <a:buNone/>
            </a:pPr>
            <a:r>
              <a:rPr lang="en-US" sz="1300" dirty="0" err="1">
                <a:latin typeface="Calibri" panose="020F0502020204030204" pitchFamily="34" charset="0"/>
              </a:rPr>
              <a:t>A.Artiles</a:t>
            </a:r>
            <a:r>
              <a:rPr lang="en-US" sz="1300" dirty="0">
                <a:latin typeface="Calibri" panose="020F0502020204030204" pitchFamily="34" charset="0"/>
              </a:rPr>
              <a:t> &amp; </a:t>
            </a:r>
            <a:r>
              <a:rPr lang="en-US" sz="1300" dirty="0" err="1">
                <a:latin typeface="Calibri" panose="020F0502020204030204" pitchFamily="34" charset="0"/>
              </a:rPr>
              <a:t>A.Ortiz</a:t>
            </a:r>
            <a:r>
              <a:rPr lang="en-US" sz="1300" dirty="0">
                <a:latin typeface="Calibri" panose="020F0502020204030204" pitchFamily="34" charset="0"/>
              </a:rPr>
              <a:t>, 2002</a:t>
            </a:r>
          </a:p>
        </p:txBody>
      </p:sp>
    </p:spTree>
    <p:extLst>
      <p:ext uri="{BB962C8B-B14F-4D97-AF65-F5344CB8AC3E}">
        <p14:creationId xmlns:p14="http://schemas.microsoft.com/office/powerpoint/2010/main" val="4226408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0" y="2438400"/>
            <a:ext cx="6589200" cy="1981200"/>
          </a:xfrm>
        </p:spPr>
        <p:txBody>
          <a:bodyPr>
            <a:normAutofit/>
          </a:bodyPr>
          <a:lstStyle/>
          <a:p>
            <a:r>
              <a:rPr lang="en-US" dirty="0"/>
              <a:t>Pre-Referral:</a:t>
            </a:r>
            <a:br>
              <a:rPr lang="en-US" dirty="0"/>
            </a:br>
            <a:r>
              <a:rPr lang="en-US" dirty="0"/>
              <a:t>General Education Practices and Interventions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Talk to your partner about strategies for ELs with Disabilities…</a:t>
            </a:r>
          </a:p>
        </p:txBody>
      </p:sp>
      <p:sp>
        <p:nvSpPr>
          <p:cNvPr id="3" name="Content Placeholder 2"/>
          <p:cNvSpPr>
            <a:spLocks noGrp="1"/>
          </p:cNvSpPr>
          <p:nvPr>
            <p:ph idx="1"/>
          </p:nvPr>
        </p:nvSpPr>
        <p:spPr/>
        <p:txBody>
          <a:bodyPr>
            <a:normAutofit fontScale="92500" lnSpcReduction="10000"/>
          </a:bodyPr>
          <a:lstStyle/>
          <a:p>
            <a:r>
              <a:rPr lang="en-US" dirty="0">
                <a:latin typeface="Calibri" panose="020F0502020204030204" pitchFamily="34" charset="0"/>
              </a:rPr>
              <a:t>Use Concrete and Visual representations</a:t>
            </a:r>
          </a:p>
          <a:p>
            <a:r>
              <a:rPr lang="en-US" dirty="0">
                <a:latin typeface="Calibri" panose="020F0502020204030204" pitchFamily="34" charset="0"/>
              </a:rPr>
              <a:t>Limit the length of linguistic structure</a:t>
            </a:r>
          </a:p>
          <a:p>
            <a:r>
              <a:rPr lang="en-US" dirty="0">
                <a:latin typeface="Calibri" panose="020F0502020204030204" pitchFamily="34" charset="0"/>
              </a:rPr>
              <a:t>Front load vocabulary</a:t>
            </a:r>
          </a:p>
          <a:p>
            <a:r>
              <a:rPr lang="en-US" dirty="0">
                <a:latin typeface="Calibri" panose="020F0502020204030204" pitchFamily="34" charset="0"/>
              </a:rPr>
              <a:t>Use controlled vocabulary when giving directions</a:t>
            </a:r>
          </a:p>
          <a:p>
            <a:r>
              <a:rPr lang="en-US" dirty="0">
                <a:latin typeface="Calibri" panose="020F0502020204030204" pitchFamily="34" charset="0"/>
              </a:rPr>
              <a:t>Avoid passive voice, sarcasm, idioms</a:t>
            </a:r>
          </a:p>
          <a:p>
            <a:r>
              <a:rPr lang="en-US" dirty="0">
                <a:latin typeface="Calibri" panose="020F0502020204030204" pitchFamily="34" charset="0"/>
              </a:rPr>
              <a:t>Use short noun phrases</a:t>
            </a:r>
          </a:p>
          <a:p>
            <a:r>
              <a:rPr lang="en-US" dirty="0">
                <a:latin typeface="Calibri" panose="020F0502020204030204" pitchFamily="34" charset="0"/>
              </a:rPr>
              <a:t>Avoid use of subordinate clauses</a:t>
            </a:r>
          </a:p>
          <a:p>
            <a:r>
              <a:rPr lang="en-US" dirty="0">
                <a:latin typeface="Calibri" panose="020F0502020204030204" pitchFamily="34" charset="0"/>
              </a:rPr>
              <a:t>Promote interaction among learners</a:t>
            </a:r>
          </a:p>
          <a:p>
            <a:r>
              <a:rPr lang="en-US" dirty="0">
                <a:latin typeface="Calibri" panose="020F0502020204030204" pitchFamily="34" charset="0"/>
              </a:rPr>
              <a:t>Use native language when possible and appropriate</a:t>
            </a:r>
          </a:p>
          <a:p>
            <a:r>
              <a:rPr lang="en-US" dirty="0">
                <a:latin typeface="Calibri" panose="020F0502020204030204" pitchFamily="34" charset="0"/>
              </a:rPr>
              <a:t>Explicitly teach learning strategies</a:t>
            </a:r>
          </a:p>
          <a:p>
            <a:endParaRPr lang="en-US" dirty="0">
              <a:latin typeface="Calibri" panose="020F0502020204030204" pitchFamily="34" charset="0"/>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7400" y="76200"/>
            <a:ext cx="6452616" cy="609600"/>
          </a:xfrm>
        </p:spPr>
        <p:txBody>
          <a:bodyPr>
            <a:normAutofit fontScale="90000"/>
          </a:bodyPr>
          <a:lstStyle/>
          <a:p>
            <a:r>
              <a:rPr lang="en-US" dirty="0"/>
              <a:t>Resources</a:t>
            </a:r>
          </a:p>
        </p:txBody>
      </p:sp>
      <p:sp>
        <p:nvSpPr>
          <p:cNvPr id="2" name="Content Placeholder 1"/>
          <p:cNvSpPr>
            <a:spLocks noGrp="1"/>
          </p:cNvSpPr>
          <p:nvPr>
            <p:ph idx="1"/>
          </p:nvPr>
        </p:nvSpPr>
        <p:spPr>
          <a:xfrm>
            <a:off x="1918031" y="685800"/>
            <a:ext cx="6591985" cy="6019800"/>
          </a:xfrm>
        </p:spPr>
        <p:txBody>
          <a:bodyPr>
            <a:noAutofit/>
          </a:bodyPr>
          <a:lstStyle/>
          <a:p>
            <a:pPr marL="0" indent="0">
              <a:buNone/>
            </a:pPr>
            <a:r>
              <a:rPr lang="en-US" sz="1200" dirty="0">
                <a:latin typeface="Calibri" panose="020F0502020204030204" pitchFamily="34" charset="0"/>
              </a:rPr>
              <a:t>Ventura County SELPA </a:t>
            </a:r>
            <a:r>
              <a:rPr lang="en-US" sz="1200" dirty="0">
                <a:latin typeface="Calibri" panose="020F0502020204030204" pitchFamily="34" charset="0"/>
                <a:hlinkClick r:id="rId2"/>
              </a:rPr>
              <a:t>www.vcselpa.org</a:t>
            </a:r>
            <a:r>
              <a:rPr lang="en-US" sz="1200" dirty="0">
                <a:latin typeface="Calibri" panose="020F0502020204030204" pitchFamily="34" charset="0"/>
              </a:rPr>
              <a:t> Resources </a:t>
            </a:r>
            <a:r>
              <a:rPr lang="en-US" sz="1200" dirty="0">
                <a:solidFill>
                  <a:schemeClr val="tx1"/>
                </a:solidFill>
                <a:latin typeface="Calibri" panose="020F0502020204030204" pitchFamily="34" charset="0"/>
              </a:rPr>
              <a:t>for </a:t>
            </a:r>
            <a:r>
              <a:rPr lang="en-US" sz="1200" dirty="0">
                <a:latin typeface="Calibri" panose="020F0502020204030204" pitchFamily="34" charset="0"/>
              </a:rPr>
              <a:t>Teachers and Staff/English Learners/Resources: </a:t>
            </a:r>
          </a:p>
          <a:p>
            <a:pPr lvl="1">
              <a:buFont typeface="Arial" panose="020B0604020202020204" pitchFamily="34" charset="0"/>
              <a:buChar char="•"/>
            </a:pPr>
            <a:r>
              <a:rPr lang="en-US" sz="1200" dirty="0">
                <a:latin typeface="Calibri" panose="020F0502020204030204" pitchFamily="34" charset="0"/>
              </a:rPr>
              <a:t>Guidelines for Assessment for Special Education of English Learners</a:t>
            </a:r>
          </a:p>
          <a:p>
            <a:pPr lvl="1">
              <a:buFont typeface="Arial" panose="020B0604020202020204" pitchFamily="34" charset="0"/>
              <a:buChar char="•"/>
            </a:pPr>
            <a:r>
              <a:rPr lang="en-US" sz="1200" dirty="0">
                <a:latin typeface="Calibri" panose="020F0502020204030204" pitchFamily="34" charset="0"/>
              </a:rPr>
              <a:t>Guidelines for Reclassification of English Learners with Disabilities</a:t>
            </a:r>
          </a:p>
          <a:p>
            <a:pPr lvl="1">
              <a:buFont typeface="Arial" panose="020B0604020202020204" pitchFamily="34" charset="0"/>
              <a:buChar char="•"/>
            </a:pPr>
            <a:r>
              <a:rPr lang="en-US" sz="1200" dirty="0">
                <a:latin typeface="Calibri" panose="020F0502020204030204" pitchFamily="34" charset="0"/>
              </a:rPr>
              <a:t>Preschool English Language Survey</a:t>
            </a:r>
          </a:p>
          <a:p>
            <a:pPr lvl="1">
              <a:buFont typeface="Arial" panose="020B0604020202020204" pitchFamily="34" charset="0"/>
              <a:buChar char="•"/>
            </a:pPr>
            <a:r>
              <a:rPr lang="en-US" sz="1200" dirty="0">
                <a:latin typeface="Calibri" panose="020F0502020204030204" pitchFamily="34" charset="0"/>
              </a:rPr>
              <a:t>VCCALPS</a:t>
            </a:r>
          </a:p>
          <a:p>
            <a:pPr marL="0" indent="0">
              <a:buNone/>
            </a:pPr>
            <a:r>
              <a:rPr lang="en-US" sz="1200" dirty="0">
                <a:latin typeface="Calibri" panose="020F0502020204030204" pitchFamily="34" charset="0"/>
              </a:rPr>
              <a:t>Santa Barbara SELPA </a:t>
            </a:r>
            <a:r>
              <a:rPr lang="en-US" sz="1200" dirty="0">
                <a:latin typeface="Calibri" panose="020F0502020204030204" pitchFamily="34" charset="0"/>
                <a:hlinkClick r:id="rId3"/>
              </a:rPr>
              <a:t>www.sbcselpa.org</a:t>
            </a:r>
            <a:r>
              <a:rPr lang="en-US" sz="1200" dirty="0">
                <a:latin typeface="Calibri" panose="020F0502020204030204" pitchFamily="34" charset="0"/>
              </a:rPr>
              <a:t> Resources/Forms/ English Learners: </a:t>
            </a:r>
          </a:p>
          <a:p>
            <a:pPr lvl="1">
              <a:buFont typeface="Arial" panose="020B0604020202020204" pitchFamily="34" charset="0"/>
              <a:buChar char="•"/>
            </a:pPr>
            <a:r>
              <a:rPr lang="en-US" sz="1200" dirty="0">
                <a:latin typeface="Calibri" panose="020F0502020204030204" pitchFamily="34" charset="0"/>
              </a:rPr>
              <a:t>EL Resource Book</a:t>
            </a:r>
          </a:p>
          <a:p>
            <a:pPr lvl="1">
              <a:buFont typeface="Arial" panose="020B0604020202020204" pitchFamily="34" charset="0"/>
              <a:buChar char="•"/>
            </a:pPr>
            <a:r>
              <a:rPr lang="en-US" sz="1200" dirty="0">
                <a:latin typeface="Calibri" panose="020F0502020204030204" pitchFamily="34" charset="0"/>
              </a:rPr>
              <a:t>Comparison of Language Differences vs. Disability Chart</a:t>
            </a:r>
          </a:p>
          <a:p>
            <a:pPr marL="0" indent="0">
              <a:buNone/>
            </a:pPr>
            <a:r>
              <a:rPr lang="en-US" sz="1200" dirty="0">
                <a:latin typeface="Calibri" panose="020F0502020204030204" pitchFamily="34" charset="0"/>
              </a:rPr>
              <a:t>Bilingual Assessment </a:t>
            </a:r>
            <a:r>
              <a:rPr lang="en-US" sz="1200" dirty="0">
                <a:latin typeface="Calibri" panose="020F0502020204030204" pitchFamily="34" charset="0"/>
                <a:hlinkClick r:id="rId4"/>
              </a:rPr>
              <a:t>http://bilingualassessment.org/</a:t>
            </a:r>
            <a:r>
              <a:rPr lang="en-US" sz="1200" dirty="0">
                <a:latin typeface="Calibri" panose="020F0502020204030204" pitchFamily="34" charset="0"/>
              </a:rPr>
              <a:t> </a:t>
            </a:r>
          </a:p>
          <a:p>
            <a:pPr lvl="1">
              <a:buFont typeface="Arial" panose="020B0604020202020204" pitchFamily="34" charset="0"/>
              <a:buChar char="•"/>
            </a:pPr>
            <a:r>
              <a:rPr lang="en-US" sz="1200" dirty="0">
                <a:latin typeface="Calibri" panose="020F0502020204030204" pitchFamily="34" charset="0"/>
              </a:rPr>
              <a:t>Assessment Identification Matrix (AIM)</a:t>
            </a:r>
          </a:p>
          <a:p>
            <a:pPr marL="0" indent="0">
              <a:buNone/>
            </a:pPr>
            <a:r>
              <a:rPr lang="en-US" sz="1200" dirty="0" err="1">
                <a:latin typeface="Calibri" panose="020F0502020204030204" pitchFamily="34" charset="0"/>
              </a:rPr>
              <a:t>RtI</a:t>
            </a:r>
            <a:r>
              <a:rPr lang="en-US" sz="1200" dirty="0">
                <a:latin typeface="Calibri" panose="020F0502020204030204" pitchFamily="34" charset="0"/>
              </a:rPr>
              <a:t>/MTSS Ventura County Model </a:t>
            </a:r>
            <a:r>
              <a:rPr lang="en-US" sz="1200" dirty="0">
                <a:latin typeface="Calibri" panose="020F0502020204030204" pitchFamily="34" charset="0"/>
                <a:hlinkClick r:id="rId5"/>
              </a:rPr>
              <a:t>www.vcoe.org</a:t>
            </a:r>
            <a:r>
              <a:rPr lang="en-US" sz="1200" dirty="0">
                <a:latin typeface="Calibri" panose="020F0502020204030204" pitchFamily="34" charset="0"/>
              </a:rPr>
              <a:t> Programs and Services/Curriculum and Instruction/</a:t>
            </a:r>
            <a:r>
              <a:rPr lang="en-US" sz="1200" dirty="0" err="1">
                <a:latin typeface="Calibri" panose="020F0502020204030204" pitchFamily="34" charset="0"/>
              </a:rPr>
              <a:t>RtI</a:t>
            </a:r>
            <a:r>
              <a:rPr lang="en-US" sz="1200" dirty="0">
                <a:latin typeface="Calibri" panose="020F0502020204030204" pitchFamily="34" charset="0"/>
              </a:rPr>
              <a:t>/MTSS</a:t>
            </a:r>
          </a:p>
          <a:p>
            <a:pPr lvl="1">
              <a:buFont typeface="Arial" panose="020B0604020202020204" pitchFamily="34" charset="0"/>
              <a:buChar char="•"/>
            </a:pPr>
            <a:r>
              <a:rPr lang="en-US" sz="1200" dirty="0">
                <a:latin typeface="Calibri" panose="020F0502020204030204" pitchFamily="34" charset="0"/>
              </a:rPr>
              <a:t>Response to Instruction and Intervention Handbook</a:t>
            </a:r>
          </a:p>
          <a:p>
            <a:pPr marL="0" indent="0">
              <a:buNone/>
            </a:pPr>
            <a:r>
              <a:rPr lang="en-US" sz="1200" dirty="0" err="1">
                <a:latin typeface="Calibri" panose="020F0502020204030204" pitchFamily="34" charset="0"/>
              </a:rPr>
              <a:t>RtI</a:t>
            </a:r>
            <a:r>
              <a:rPr lang="en-US" sz="1200" dirty="0">
                <a:latin typeface="Calibri" panose="020F0502020204030204" pitchFamily="34" charset="0"/>
              </a:rPr>
              <a:t> from WIDA </a:t>
            </a:r>
            <a:r>
              <a:rPr lang="en-US" sz="1200" dirty="0">
                <a:latin typeface="Calibri" panose="020F0502020204030204" pitchFamily="34" charset="0"/>
                <a:hlinkClick r:id="rId6"/>
              </a:rPr>
              <a:t>https://www.wida.us/professionaldev/educatorresources/rti2.aspx</a:t>
            </a:r>
            <a:endParaRPr lang="en-US" sz="1200" dirty="0">
              <a:latin typeface="Calibri" panose="020F0502020204030204" pitchFamily="34" charset="0"/>
            </a:endParaRPr>
          </a:p>
          <a:p>
            <a:pPr lvl="1">
              <a:buFont typeface="Arial" panose="020B0604020202020204" pitchFamily="34" charset="0"/>
              <a:buChar char="•"/>
            </a:pPr>
            <a:r>
              <a:rPr lang="en-US" sz="1200" dirty="0">
                <a:latin typeface="Calibri" panose="020F0502020204030204" pitchFamily="34" charset="0"/>
              </a:rPr>
              <a:t>Developing a Culturally and Linguistically Responsive Approach to Response to Instruction &amp; Intervention for English Learners</a:t>
            </a:r>
          </a:p>
          <a:p>
            <a:pPr marL="57150" indent="0">
              <a:buNone/>
            </a:pPr>
            <a:r>
              <a:rPr lang="en-US" sz="1200" dirty="0">
                <a:latin typeface="Calibri" panose="020F0502020204030204" pitchFamily="34" charset="0"/>
              </a:rPr>
              <a:t>US Department of Education: </a:t>
            </a:r>
          </a:p>
          <a:p>
            <a:pPr lvl="1">
              <a:buFont typeface="Arial" panose="020B0604020202020204" pitchFamily="34" charset="0"/>
              <a:buChar char="•"/>
            </a:pPr>
            <a:r>
              <a:rPr lang="en-US" sz="1200" dirty="0">
                <a:latin typeface="Calibri" panose="020F0502020204030204" pitchFamily="34" charset="0"/>
              </a:rPr>
              <a:t>English Learner Tool Kit</a:t>
            </a:r>
          </a:p>
          <a:p>
            <a:pPr lvl="1">
              <a:buFont typeface="Arial" panose="020B0604020202020204" pitchFamily="34" charset="0"/>
              <a:buChar char="•"/>
            </a:pPr>
            <a:r>
              <a:rPr lang="en-US" sz="1200" dirty="0">
                <a:latin typeface="Calibri" panose="020F0502020204030204" pitchFamily="34" charset="0"/>
              </a:rPr>
              <a:t>Dear Colleague Letter</a:t>
            </a:r>
          </a:p>
        </p:txBody>
      </p:sp>
    </p:spTree>
    <p:extLst>
      <p:ext uri="{BB962C8B-B14F-4D97-AF65-F5344CB8AC3E}">
        <p14:creationId xmlns:p14="http://schemas.microsoft.com/office/powerpoint/2010/main" val="119969587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C3300"/>
                </a:solidFill>
              </a:rPr>
              <a:t>In Conclusion……</a:t>
            </a:r>
          </a:p>
        </p:txBody>
      </p:sp>
      <p:sp>
        <p:nvSpPr>
          <p:cNvPr id="2" name="Content Placeholder 1"/>
          <p:cNvSpPr>
            <a:spLocks noGrp="1"/>
          </p:cNvSpPr>
          <p:nvPr>
            <p:ph idx="1"/>
          </p:nvPr>
        </p:nvSpPr>
        <p:spPr/>
        <p:txBody>
          <a:bodyPr>
            <a:normAutofit fontScale="77500" lnSpcReduction="20000"/>
          </a:bodyPr>
          <a:lstStyle/>
          <a:p>
            <a:pPr marL="0" indent="0">
              <a:buNone/>
            </a:pPr>
            <a:r>
              <a:rPr lang="en-US" sz="3200" b="1" dirty="0">
                <a:latin typeface="Calibri" panose="020F0502020204030204" pitchFamily="34" charset="0"/>
              </a:rPr>
              <a:t>Be prepared for</a:t>
            </a:r>
            <a:r>
              <a:rPr lang="en-US" sz="3200" dirty="0">
                <a:latin typeface="Calibri" panose="020F0502020204030204" pitchFamily="34" charset="0"/>
              </a:rPr>
              <a:t>:</a:t>
            </a:r>
          </a:p>
          <a:p>
            <a:pPr>
              <a:buFont typeface="Wingdings" panose="05000000000000000000" pitchFamily="2" charset="2"/>
              <a:buChar char="ü"/>
            </a:pPr>
            <a:r>
              <a:rPr lang="en-US" sz="3200" dirty="0">
                <a:latin typeface="Calibri" panose="020F0502020204030204" pitchFamily="34" charset="0"/>
              </a:rPr>
              <a:t>Assessment</a:t>
            </a:r>
          </a:p>
          <a:p>
            <a:pPr>
              <a:buFont typeface="Wingdings" panose="05000000000000000000" pitchFamily="2" charset="2"/>
              <a:buChar char="ü"/>
            </a:pPr>
            <a:r>
              <a:rPr lang="en-US" sz="3200" dirty="0">
                <a:latin typeface="Calibri" panose="020F0502020204030204" pitchFamily="34" charset="0"/>
              </a:rPr>
              <a:t>Intervention</a:t>
            </a:r>
          </a:p>
          <a:p>
            <a:pPr>
              <a:buFont typeface="Wingdings" panose="05000000000000000000" pitchFamily="2" charset="2"/>
              <a:buChar char="ü"/>
            </a:pPr>
            <a:r>
              <a:rPr lang="en-US" sz="3200" dirty="0">
                <a:latin typeface="Calibri" panose="020F0502020204030204" pitchFamily="34" charset="0"/>
              </a:rPr>
              <a:t>Services</a:t>
            </a:r>
          </a:p>
          <a:p>
            <a:pPr>
              <a:buFont typeface="Wingdings" panose="05000000000000000000" pitchFamily="2" charset="2"/>
              <a:buChar char="ü"/>
            </a:pPr>
            <a:r>
              <a:rPr lang="en-US" sz="3200" dirty="0">
                <a:latin typeface="Calibri" panose="020F0502020204030204" pitchFamily="34" charset="0"/>
              </a:rPr>
              <a:t>IEP Development</a:t>
            </a:r>
          </a:p>
          <a:p>
            <a:pPr>
              <a:buFont typeface="Wingdings" panose="05000000000000000000" pitchFamily="2" charset="2"/>
              <a:buChar char="ü"/>
            </a:pPr>
            <a:r>
              <a:rPr lang="en-US" sz="3200" dirty="0">
                <a:latin typeface="Calibri" panose="020F0502020204030204" pitchFamily="34" charset="0"/>
              </a:rPr>
              <a:t>Reclassification</a:t>
            </a:r>
          </a:p>
          <a:p>
            <a:pPr>
              <a:buNone/>
            </a:pPr>
            <a:endParaRPr lang="en-US" sz="3200" dirty="0">
              <a:latin typeface="Calibri" panose="020F0502020204030204" pitchFamily="34" charset="0"/>
            </a:endParaRPr>
          </a:p>
          <a:p>
            <a:pPr>
              <a:buNone/>
            </a:pPr>
            <a:r>
              <a:rPr lang="en-US" sz="3200" dirty="0">
                <a:latin typeface="Calibri" panose="020F0502020204030204" pitchFamily="34" charset="0"/>
              </a:rPr>
              <a:t>And you will do what is right for English Learners!</a:t>
            </a:r>
          </a:p>
          <a:p>
            <a:endParaRPr lang="en-US" dirty="0">
              <a:solidFill>
                <a:srgbClr val="FF0000"/>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09407" y="5181600"/>
            <a:ext cx="6591985" cy="1555864"/>
          </a:xfrm>
        </p:spPr>
        <p:txBody>
          <a:bodyPr/>
          <a:lstStyle/>
          <a:p>
            <a:r>
              <a:rPr lang="en-US" dirty="0"/>
              <a:t>Please provide your feedback using the feedback form.</a:t>
            </a:r>
          </a:p>
        </p:txBody>
      </p:sp>
      <p:pic>
        <p:nvPicPr>
          <p:cNvPr id="1026" name="Picture 2" descr="Image result for thank you academ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1066800"/>
            <a:ext cx="5943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9582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ctr"/>
            <a:r>
              <a:rPr lang="en-US" dirty="0"/>
              <a:t>Central Question</a:t>
            </a:r>
          </a:p>
        </p:txBody>
      </p:sp>
      <p:sp>
        <p:nvSpPr>
          <p:cNvPr id="4" name="Content Placeholder 3"/>
          <p:cNvSpPr>
            <a:spLocks noGrp="1"/>
          </p:cNvSpPr>
          <p:nvPr>
            <p:ph idx="1"/>
          </p:nvPr>
        </p:nvSpPr>
        <p:spPr/>
        <p:txBody>
          <a:bodyPr/>
          <a:lstStyle/>
          <a:p>
            <a:pPr algn="ctr">
              <a:buNone/>
            </a:pPr>
            <a:endParaRPr lang="en-US" dirty="0">
              <a:solidFill>
                <a:schemeClr val="tx1">
                  <a:lumMod val="85000"/>
                  <a:lumOff val="15000"/>
                </a:schemeClr>
              </a:solidFill>
            </a:endParaRPr>
          </a:p>
          <a:p>
            <a:pPr algn="ctr">
              <a:buNone/>
            </a:pPr>
            <a:r>
              <a:rPr lang="en-US" sz="2800" dirty="0">
                <a:solidFill>
                  <a:schemeClr val="tx1">
                    <a:lumMod val="85000"/>
                    <a:lumOff val="15000"/>
                  </a:schemeClr>
                </a:solidFill>
                <a:latin typeface="Calibri" panose="020F0502020204030204" pitchFamily="34" charset="0"/>
              </a:rPr>
              <a:t>Is this student’s academic difficulty possibly due to a </a:t>
            </a:r>
          </a:p>
          <a:p>
            <a:pPr algn="ctr">
              <a:buNone/>
            </a:pPr>
            <a:r>
              <a:rPr lang="en-US" sz="2800" u="sng" dirty="0">
                <a:solidFill>
                  <a:schemeClr val="tx1">
                    <a:lumMod val="85000"/>
                    <a:lumOff val="15000"/>
                  </a:schemeClr>
                </a:solidFill>
                <a:latin typeface="Calibri" panose="020F0502020204030204" pitchFamily="34" charset="0"/>
              </a:rPr>
              <a:t>learning disorder</a:t>
            </a:r>
            <a:r>
              <a:rPr lang="en-US" sz="2800" dirty="0">
                <a:solidFill>
                  <a:schemeClr val="tx1">
                    <a:lumMod val="85000"/>
                    <a:lumOff val="15000"/>
                  </a:schemeClr>
                </a:solidFill>
                <a:latin typeface="Calibri" panose="020F0502020204030204" pitchFamily="34" charset="0"/>
              </a:rPr>
              <a:t> or </a:t>
            </a:r>
          </a:p>
          <a:p>
            <a:pPr algn="ctr">
              <a:buNone/>
            </a:pPr>
            <a:r>
              <a:rPr lang="en-US" sz="2800" u="sng" dirty="0">
                <a:solidFill>
                  <a:schemeClr val="tx1">
                    <a:lumMod val="85000"/>
                    <a:lumOff val="15000"/>
                  </a:schemeClr>
                </a:solidFill>
                <a:latin typeface="Calibri" panose="020F0502020204030204" pitchFamily="34" charset="0"/>
              </a:rPr>
              <a:t>limited English proficiency</a:t>
            </a:r>
            <a:r>
              <a:rPr lang="en-US" sz="2800" dirty="0">
                <a:solidFill>
                  <a:schemeClr val="tx1">
                    <a:lumMod val="85000"/>
                    <a:lumOff val="15000"/>
                  </a:schemeClr>
                </a:solidFill>
                <a:latin typeface="Calibri" panose="020F0502020204030204" pitchFamily="34" charset="0"/>
              </a:rPr>
              <a:t>?</a:t>
            </a:r>
            <a:endParaRPr lang="en-US" sz="2800" dirty="0">
              <a:latin typeface="Calibri" panose="020F0502020204030204" pitchFamily="34" charset="0"/>
            </a:endParaRPr>
          </a:p>
        </p:txBody>
      </p:sp>
    </p:spTree>
  </p:cSld>
  <p:clrMapOvr>
    <a:masterClrMapping/>
  </p:clrMapOvr>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2917</TotalTime>
  <Words>5021</Words>
  <Application>Microsoft Office PowerPoint</Application>
  <PresentationFormat>On-screen Show (4:3)</PresentationFormat>
  <Paragraphs>709</Paragraphs>
  <Slides>83</Slides>
  <Notes>64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83</vt:i4>
      </vt:variant>
    </vt:vector>
  </HeadingPairs>
  <TitlesOfParts>
    <vt:vector size="92" baseType="lpstr">
      <vt:lpstr>Arial</vt:lpstr>
      <vt:lpstr>Calibri</vt:lpstr>
      <vt:lpstr>Century Gothic</vt:lpstr>
      <vt:lpstr>Courier New</vt:lpstr>
      <vt:lpstr>メイリオ</vt:lpstr>
      <vt:lpstr>Rockwell</vt:lpstr>
      <vt:lpstr>Wingdings</vt:lpstr>
      <vt:lpstr>Wingdings 3</vt:lpstr>
      <vt:lpstr>Wisp</vt:lpstr>
      <vt:lpstr>Special Education for English Learners: An Overview </vt:lpstr>
      <vt:lpstr>Why is it important to talk about English Learners? </vt:lpstr>
      <vt:lpstr>IDEA 2004 A Response to Dramatic Changes….</vt:lpstr>
      <vt:lpstr>Overview</vt:lpstr>
      <vt:lpstr>Initial/Annual Assessment of English Language Development</vt:lpstr>
      <vt:lpstr>Initial/Annual Assessment of English Language Development</vt:lpstr>
      <vt:lpstr>Initial/Annual Assessment of English Language Development</vt:lpstr>
      <vt:lpstr>Pre-Referral: General Education Practices and Interventions</vt:lpstr>
      <vt:lpstr>Central Question</vt:lpstr>
      <vt:lpstr>Pre-referral Considerations for ELs</vt:lpstr>
      <vt:lpstr> High Quality Instruction for ELs</vt:lpstr>
      <vt:lpstr>DUAL OBLIGATION</vt:lpstr>
      <vt:lpstr>DUAL OBLIGATION</vt:lpstr>
      <vt:lpstr>Ventura County RtI2/MTSS</vt:lpstr>
      <vt:lpstr>RtI Research</vt:lpstr>
      <vt:lpstr>Guidelines when selecting Interventions for English Learners: </vt:lpstr>
      <vt:lpstr>Critical Pre-Referral Information for ELs</vt:lpstr>
      <vt:lpstr>Are typical patterns in the language acquisition process being displayed?</vt:lpstr>
      <vt:lpstr>Dr. Butterfield’s Matrix</vt:lpstr>
      <vt:lpstr>    BilingualAssessment.org:      Pre-referral Resources</vt:lpstr>
      <vt:lpstr>Collaboration of EL specialists/experts in SST</vt:lpstr>
      <vt:lpstr> Talk to Your Partner….</vt:lpstr>
      <vt:lpstr>Referral, Assessment &amp; Identification for  Special Education</vt:lpstr>
      <vt:lpstr>PowerPoint Presentation</vt:lpstr>
      <vt:lpstr>Tool Selection</vt:lpstr>
      <vt:lpstr>Assessment Modalities</vt:lpstr>
      <vt:lpstr>Review Other Language Proficiency Data</vt:lpstr>
      <vt:lpstr>Examples of Language Proficiency Tools</vt:lpstr>
      <vt:lpstr>Tool Selection &amp; Language Proficiency Resource</vt:lpstr>
      <vt:lpstr>Tool Selection &amp; Language Proficiency Resource</vt:lpstr>
      <vt:lpstr>Qualified Personnel</vt:lpstr>
      <vt:lpstr>Guidelines for Utilizing Interpreters</vt:lpstr>
      <vt:lpstr>Additional Legal Requirements</vt:lpstr>
      <vt:lpstr> Talk to Your Partner….</vt:lpstr>
      <vt:lpstr>ELD Standards</vt:lpstr>
      <vt:lpstr>ELD Standards Correlations to CELDT</vt:lpstr>
      <vt:lpstr>Individualized Education Program (IEP) Development</vt:lpstr>
      <vt:lpstr>Resource for the IEP Team </vt:lpstr>
      <vt:lpstr>Preparing for the IEP</vt:lpstr>
      <vt:lpstr>Resources for the IEP Team </vt:lpstr>
      <vt:lpstr>IEP Development for English Learners</vt:lpstr>
      <vt:lpstr>Student Information and Services</vt:lpstr>
      <vt:lpstr>Present Levels of Performance</vt:lpstr>
      <vt:lpstr>Present Levels of Performance </vt:lpstr>
      <vt:lpstr>Resource for the IEP Team </vt:lpstr>
      <vt:lpstr>Three things to consider when addressing language needs</vt:lpstr>
      <vt:lpstr>Goals </vt:lpstr>
      <vt:lpstr>Linguistically Appropriate Goals</vt:lpstr>
      <vt:lpstr>Preschool Goals</vt:lpstr>
      <vt:lpstr>CELDT Areas/Domains of Language in CA Common Core</vt:lpstr>
      <vt:lpstr>Selecting Goals for English Learners</vt:lpstr>
      <vt:lpstr>Goals for English Language Development</vt:lpstr>
      <vt:lpstr>Talk to your Partner</vt:lpstr>
      <vt:lpstr>Preschool Strategies</vt:lpstr>
      <vt:lpstr>English Language Development</vt:lpstr>
      <vt:lpstr>ELD Page (continued)</vt:lpstr>
      <vt:lpstr> Collaboration </vt:lpstr>
      <vt:lpstr>Program Models</vt:lpstr>
      <vt:lpstr>You must describe:</vt:lpstr>
      <vt:lpstr>ELD Instruction-  Locations</vt:lpstr>
      <vt:lpstr>Duration and Frequency</vt:lpstr>
      <vt:lpstr>Strategies for Accessing Core</vt:lpstr>
      <vt:lpstr>ELD Page</vt:lpstr>
      <vt:lpstr>Least Restrictive Environment </vt:lpstr>
      <vt:lpstr>Least Restrictive Environment</vt:lpstr>
      <vt:lpstr>Reclassification of Students with Disabilities</vt:lpstr>
      <vt:lpstr>Reclassification Worksheet</vt:lpstr>
      <vt:lpstr>Reclassification Worksheet</vt:lpstr>
      <vt:lpstr>Reclassification Worksheet</vt:lpstr>
      <vt:lpstr>Reclassification Worksheet</vt:lpstr>
      <vt:lpstr>Talk to your Partner…</vt:lpstr>
      <vt:lpstr>Service Delivery Models</vt:lpstr>
      <vt:lpstr>Programs/Services for ELs</vt:lpstr>
      <vt:lpstr>Legal Obligation Dear Colleague Letter (US Department of Justice, Office of Civil Rights, January 7, 2015) </vt:lpstr>
      <vt:lpstr>Common Misconception</vt:lpstr>
      <vt:lpstr>Things to Keep in Mind….</vt:lpstr>
      <vt:lpstr>Providing Dual Service</vt:lpstr>
      <vt:lpstr>Strategies for English Learners</vt:lpstr>
      <vt:lpstr>Effective Instructional Strategies</vt:lpstr>
      <vt:lpstr>Talk to your partner about strategies for ELs with Disabilities…</vt:lpstr>
      <vt:lpstr>Resources</vt:lpstr>
      <vt:lpstr>In Conclusion……</vt:lpstr>
      <vt:lpstr>PowerPoint Presentation</vt:lpstr>
    </vt:vector>
  </TitlesOfParts>
  <Company>Ventura County Office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Ventura County SELPA  Mary Samples, Associate Superintendent www.venturacountyselpa.com</dc:title>
  <dc:creator>farnerco</dc:creator>
  <cp:lastModifiedBy>Sarah Fontenot</cp:lastModifiedBy>
  <cp:revision>168</cp:revision>
  <cp:lastPrinted>2017-03-22T18:48:31Z</cp:lastPrinted>
  <dcterms:created xsi:type="dcterms:W3CDTF">2012-01-23T06:15:20Z</dcterms:created>
  <dcterms:modified xsi:type="dcterms:W3CDTF">2017-03-28T15:43:26Z</dcterms:modified>
</cp:coreProperties>
</file>