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notesMasterIdLst>
    <p:notesMasterId r:id="rId13"/>
  </p:notesMasterIdLst>
  <p:sldIdLst>
    <p:sldId id="256" r:id="rId2"/>
    <p:sldId id="257" r:id="rId3"/>
    <p:sldId id="258" r:id="rId4"/>
    <p:sldId id="260" r:id="rId5"/>
    <p:sldId id="269" r:id="rId6"/>
    <p:sldId id="259" r:id="rId7"/>
    <p:sldId id="267" r:id="rId8"/>
    <p:sldId id="268" r:id="rId9"/>
    <p:sldId id="261" r:id="rId10"/>
    <p:sldId id="262" r:id="rId11"/>
    <p:sldId id="27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urtney Stockton" initials="CS" lastIdx="13"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2" autoAdjust="0"/>
    <p:restoredTop sz="81729" autoAdjust="0"/>
  </p:normalViewPr>
  <p:slideViewPr>
    <p:cSldViewPr snapToGrid="0">
      <p:cViewPr varScale="1">
        <p:scale>
          <a:sx n="61" d="100"/>
          <a:sy n="61" d="100"/>
        </p:scale>
        <p:origin x="10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B259C5-DA2B-44D4-AF28-C9863FBD2E61}" type="datetimeFigureOut">
              <a:rPr lang="en-US" smtClean="0"/>
              <a:t>8/30/2016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98CE1D-97DF-4910-8594-8C3B29473841}" type="slidenum">
              <a:rPr lang="en-US" smtClean="0"/>
              <a:t>‹#›</a:t>
            </a:fld>
            <a:endParaRPr lang="en-US"/>
          </a:p>
        </p:txBody>
      </p:sp>
    </p:spTree>
    <p:extLst>
      <p:ext uri="{BB962C8B-B14F-4D97-AF65-F5344CB8AC3E}">
        <p14:creationId xmlns:p14="http://schemas.microsoft.com/office/powerpoint/2010/main" val="2194877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a:t>
            </a:r>
            <a:r>
              <a:rPr lang="en-US" baseline="0" dirty="0" smtClean="0"/>
              <a:t> are responsible for knowing the accommodations/modifications a student has on the IEP and you are responsible for implementing them.</a:t>
            </a:r>
            <a:endParaRPr lang="en-US" dirty="0"/>
          </a:p>
        </p:txBody>
      </p:sp>
      <p:sp>
        <p:nvSpPr>
          <p:cNvPr id="4" name="Slide Number Placeholder 3"/>
          <p:cNvSpPr>
            <a:spLocks noGrp="1"/>
          </p:cNvSpPr>
          <p:nvPr>
            <p:ph type="sldNum" sz="quarter" idx="10"/>
          </p:nvPr>
        </p:nvSpPr>
        <p:spPr/>
        <p:txBody>
          <a:bodyPr/>
          <a:lstStyle/>
          <a:p>
            <a:fld id="{2A98CE1D-97DF-4910-8594-8C3B29473841}" type="slidenum">
              <a:rPr lang="en-US" smtClean="0"/>
              <a:t>4</a:t>
            </a:fld>
            <a:endParaRPr lang="en-US"/>
          </a:p>
        </p:txBody>
      </p:sp>
    </p:spTree>
    <p:extLst>
      <p:ext uri="{BB962C8B-B14F-4D97-AF65-F5344CB8AC3E}">
        <p14:creationId xmlns:p14="http://schemas.microsoft.com/office/powerpoint/2010/main" val="12427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98CE1D-97DF-4910-8594-8C3B29473841}" type="slidenum">
              <a:rPr lang="en-US" smtClean="0"/>
              <a:t>5</a:t>
            </a:fld>
            <a:endParaRPr lang="en-US"/>
          </a:p>
        </p:txBody>
      </p:sp>
    </p:spTree>
    <p:extLst>
      <p:ext uri="{BB962C8B-B14F-4D97-AF65-F5344CB8AC3E}">
        <p14:creationId xmlns:p14="http://schemas.microsoft.com/office/powerpoint/2010/main" val="2174425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Bring your data</a:t>
            </a:r>
            <a:r>
              <a:rPr lang="en-US" baseline="0" dirty="0" smtClean="0"/>
              <a:t>/work samples to the meeting</a:t>
            </a:r>
          </a:p>
          <a:p>
            <a:r>
              <a:rPr lang="en-US" baseline="0" dirty="0" smtClean="0"/>
              <a:t>If you have concerns about how the student is functioning in your class, share these concerns with the case manager before the IEP meeting. You may need to collaborate and ensure all components of the IEP are being implemented.</a:t>
            </a:r>
            <a:endParaRPr lang="en-US" dirty="0"/>
          </a:p>
        </p:txBody>
      </p:sp>
      <p:sp>
        <p:nvSpPr>
          <p:cNvPr id="4" name="Slide Number Placeholder 3"/>
          <p:cNvSpPr>
            <a:spLocks noGrp="1"/>
          </p:cNvSpPr>
          <p:nvPr>
            <p:ph type="sldNum" sz="quarter" idx="10"/>
          </p:nvPr>
        </p:nvSpPr>
        <p:spPr/>
        <p:txBody>
          <a:bodyPr/>
          <a:lstStyle/>
          <a:p>
            <a:fld id="{2A98CE1D-97DF-4910-8594-8C3B29473841}" type="slidenum">
              <a:rPr lang="en-US" smtClean="0"/>
              <a:t>6</a:t>
            </a:fld>
            <a:endParaRPr lang="en-US"/>
          </a:p>
        </p:txBody>
      </p:sp>
    </p:spTree>
    <p:extLst>
      <p:ext uri="{BB962C8B-B14F-4D97-AF65-F5344CB8AC3E}">
        <p14:creationId xmlns:p14="http://schemas.microsoft.com/office/powerpoint/2010/main" val="1445281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98CE1D-97DF-4910-8594-8C3B29473841}" type="slidenum">
              <a:rPr lang="en-US" smtClean="0"/>
              <a:t>7</a:t>
            </a:fld>
            <a:endParaRPr lang="en-US"/>
          </a:p>
        </p:txBody>
      </p:sp>
    </p:spTree>
    <p:extLst>
      <p:ext uri="{BB962C8B-B14F-4D97-AF65-F5344CB8AC3E}">
        <p14:creationId xmlns:p14="http://schemas.microsoft.com/office/powerpoint/2010/main" val="1941715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will</a:t>
            </a:r>
            <a:r>
              <a:rPr lang="en-US" baseline="0" dirty="0" smtClean="0"/>
              <a:t> receive a copy of the IEP after the meeting.</a:t>
            </a:r>
            <a:endParaRPr lang="en-US" dirty="0"/>
          </a:p>
        </p:txBody>
      </p:sp>
      <p:sp>
        <p:nvSpPr>
          <p:cNvPr id="4" name="Slide Number Placeholder 3"/>
          <p:cNvSpPr>
            <a:spLocks noGrp="1"/>
          </p:cNvSpPr>
          <p:nvPr>
            <p:ph type="sldNum" sz="quarter" idx="10"/>
          </p:nvPr>
        </p:nvSpPr>
        <p:spPr/>
        <p:txBody>
          <a:bodyPr/>
          <a:lstStyle/>
          <a:p>
            <a:fld id="{2A98CE1D-97DF-4910-8594-8C3B29473841}" type="slidenum">
              <a:rPr lang="en-US" smtClean="0"/>
              <a:t>8</a:t>
            </a:fld>
            <a:endParaRPr lang="en-US"/>
          </a:p>
        </p:txBody>
      </p:sp>
    </p:spTree>
    <p:extLst>
      <p:ext uri="{BB962C8B-B14F-4D97-AF65-F5344CB8AC3E}">
        <p14:creationId xmlns:p14="http://schemas.microsoft.com/office/powerpoint/2010/main" val="1648809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4E813C6-FD6F-45F9-8765-35107E08BF8A}"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897B5-3C9A-4FC1-8453-4623BC12E5B2}"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16532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74E813C6-FD6F-45F9-8765-35107E08BF8A}" type="datetimeFigureOut">
              <a:rPr lang="en-US" smtClean="0"/>
              <a:t>8/30/2016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D897B5-3C9A-4FC1-8453-4623BC12E5B2}" type="slidenum">
              <a:rPr lang="en-US" smtClean="0"/>
              <a:t>‹#›</a:t>
            </a:fld>
            <a:endParaRPr lang="en-US"/>
          </a:p>
        </p:txBody>
      </p:sp>
    </p:spTree>
    <p:extLst>
      <p:ext uri="{BB962C8B-B14F-4D97-AF65-F5344CB8AC3E}">
        <p14:creationId xmlns:p14="http://schemas.microsoft.com/office/powerpoint/2010/main" val="1942324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E813C6-FD6F-45F9-8765-35107E08BF8A}"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897B5-3C9A-4FC1-8453-4623BC12E5B2}" type="slidenum">
              <a:rPr lang="en-US" smtClean="0"/>
              <a:t>‹#›</a:t>
            </a:fld>
            <a:endParaRPr lang="en-US"/>
          </a:p>
        </p:txBody>
      </p:sp>
    </p:spTree>
    <p:extLst>
      <p:ext uri="{BB962C8B-B14F-4D97-AF65-F5344CB8AC3E}">
        <p14:creationId xmlns:p14="http://schemas.microsoft.com/office/powerpoint/2010/main" val="3520013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E813C6-FD6F-45F9-8765-35107E08BF8A}"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897B5-3C9A-4FC1-8453-4623BC12E5B2}"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320106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E813C6-FD6F-45F9-8765-35107E08BF8A}"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897B5-3C9A-4FC1-8453-4623BC12E5B2}" type="slidenum">
              <a:rPr lang="en-US" smtClean="0"/>
              <a:t>‹#›</a:t>
            </a:fld>
            <a:endParaRPr lang="en-US"/>
          </a:p>
        </p:txBody>
      </p:sp>
    </p:spTree>
    <p:extLst>
      <p:ext uri="{BB962C8B-B14F-4D97-AF65-F5344CB8AC3E}">
        <p14:creationId xmlns:p14="http://schemas.microsoft.com/office/powerpoint/2010/main" val="3925172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E813C6-FD6F-45F9-8765-35107E08BF8A}"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897B5-3C9A-4FC1-8453-4623BC12E5B2}"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16153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E813C6-FD6F-45F9-8765-35107E08BF8A}"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897B5-3C9A-4FC1-8453-4623BC12E5B2}" type="slidenum">
              <a:rPr lang="en-US" smtClean="0"/>
              <a:t>‹#›</a:t>
            </a:fld>
            <a:endParaRPr lang="en-US"/>
          </a:p>
        </p:txBody>
      </p:sp>
    </p:spTree>
    <p:extLst>
      <p:ext uri="{BB962C8B-B14F-4D97-AF65-F5344CB8AC3E}">
        <p14:creationId xmlns:p14="http://schemas.microsoft.com/office/powerpoint/2010/main" val="3130890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4E813C6-FD6F-45F9-8765-35107E08BF8A}"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897B5-3C9A-4FC1-8453-4623BC12E5B2}" type="slidenum">
              <a:rPr lang="en-US" smtClean="0"/>
              <a:t>‹#›</a:t>
            </a:fld>
            <a:endParaRPr lang="en-US"/>
          </a:p>
        </p:txBody>
      </p:sp>
    </p:spTree>
    <p:extLst>
      <p:ext uri="{BB962C8B-B14F-4D97-AF65-F5344CB8AC3E}">
        <p14:creationId xmlns:p14="http://schemas.microsoft.com/office/powerpoint/2010/main" val="1574511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4E813C6-FD6F-45F9-8765-35107E08BF8A}"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897B5-3C9A-4FC1-8453-4623BC12E5B2}" type="slidenum">
              <a:rPr lang="en-US" smtClean="0"/>
              <a:t>‹#›</a:t>
            </a:fld>
            <a:endParaRPr lang="en-US"/>
          </a:p>
        </p:txBody>
      </p:sp>
    </p:spTree>
    <p:extLst>
      <p:ext uri="{BB962C8B-B14F-4D97-AF65-F5344CB8AC3E}">
        <p14:creationId xmlns:p14="http://schemas.microsoft.com/office/powerpoint/2010/main" val="156027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4E813C6-FD6F-45F9-8765-35107E08BF8A}"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897B5-3C9A-4FC1-8453-4623BC12E5B2}" type="slidenum">
              <a:rPr lang="en-US" smtClean="0"/>
              <a:t>‹#›</a:t>
            </a:fld>
            <a:endParaRPr lang="en-US"/>
          </a:p>
        </p:txBody>
      </p:sp>
    </p:spTree>
    <p:extLst>
      <p:ext uri="{BB962C8B-B14F-4D97-AF65-F5344CB8AC3E}">
        <p14:creationId xmlns:p14="http://schemas.microsoft.com/office/powerpoint/2010/main" val="2293549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E813C6-FD6F-45F9-8765-35107E08BF8A}" type="datetimeFigureOut">
              <a:rPr lang="en-US" smtClean="0"/>
              <a:t>8/30/2016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897B5-3C9A-4FC1-8453-4623BC12E5B2}" type="slidenum">
              <a:rPr lang="en-US" smtClean="0"/>
              <a:t>‹#›</a:t>
            </a:fld>
            <a:endParaRPr lang="en-US"/>
          </a:p>
        </p:txBody>
      </p:sp>
    </p:spTree>
    <p:extLst>
      <p:ext uri="{BB962C8B-B14F-4D97-AF65-F5344CB8AC3E}">
        <p14:creationId xmlns:p14="http://schemas.microsoft.com/office/powerpoint/2010/main" val="4142904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4E813C6-FD6F-45F9-8765-35107E08BF8A}" type="datetimeFigureOut">
              <a:rPr lang="en-US" smtClean="0"/>
              <a:t>8/30/2016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D897B5-3C9A-4FC1-8453-4623BC12E5B2}" type="slidenum">
              <a:rPr lang="en-US" smtClean="0"/>
              <a:t>‹#›</a:t>
            </a:fld>
            <a:endParaRPr lang="en-US"/>
          </a:p>
        </p:txBody>
      </p:sp>
    </p:spTree>
    <p:extLst>
      <p:ext uri="{BB962C8B-B14F-4D97-AF65-F5344CB8AC3E}">
        <p14:creationId xmlns:p14="http://schemas.microsoft.com/office/powerpoint/2010/main" val="1360872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4E813C6-FD6F-45F9-8765-35107E08BF8A}" type="datetimeFigureOut">
              <a:rPr lang="en-US" smtClean="0"/>
              <a:t>8/30/2016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D897B5-3C9A-4FC1-8453-4623BC12E5B2}" type="slidenum">
              <a:rPr lang="en-US" smtClean="0"/>
              <a:t>‹#›</a:t>
            </a:fld>
            <a:endParaRPr lang="en-US"/>
          </a:p>
        </p:txBody>
      </p:sp>
    </p:spTree>
    <p:extLst>
      <p:ext uri="{BB962C8B-B14F-4D97-AF65-F5344CB8AC3E}">
        <p14:creationId xmlns:p14="http://schemas.microsoft.com/office/powerpoint/2010/main" val="2530350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4E813C6-FD6F-45F9-8765-35107E08BF8A}" type="datetimeFigureOut">
              <a:rPr lang="en-US" smtClean="0"/>
              <a:t>8/30/2016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D897B5-3C9A-4FC1-8453-4623BC12E5B2}" type="slidenum">
              <a:rPr lang="en-US" smtClean="0"/>
              <a:t>‹#›</a:t>
            </a:fld>
            <a:endParaRPr lang="en-US"/>
          </a:p>
        </p:txBody>
      </p:sp>
    </p:spTree>
    <p:extLst>
      <p:ext uri="{BB962C8B-B14F-4D97-AF65-F5344CB8AC3E}">
        <p14:creationId xmlns:p14="http://schemas.microsoft.com/office/powerpoint/2010/main" val="2597359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E813C6-FD6F-45F9-8765-35107E08BF8A}" type="datetimeFigureOut">
              <a:rPr lang="en-US" smtClean="0"/>
              <a:t>8/30/2016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D897B5-3C9A-4FC1-8453-4623BC12E5B2}" type="slidenum">
              <a:rPr lang="en-US" smtClean="0"/>
              <a:t>‹#›</a:t>
            </a:fld>
            <a:endParaRPr lang="en-US"/>
          </a:p>
        </p:txBody>
      </p:sp>
    </p:spTree>
    <p:extLst>
      <p:ext uri="{BB962C8B-B14F-4D97-AF65-F5344CB8AC3E}">
        <p14:creationId xmlns:p14="http://schemas.microsoft.com/office/powerpoint/2010/main" val="176293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E813C6-FD6F-45F9-8765-35107E08BF8A}" type="datetimeFigureOut">
              <a:rPr lang="en-US" smtClean="0"/>
              <a:t>8/30/2016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D897B5-3C9A-4FC1-8453-4623BC12E5B2}" type="slidenum">
              <a:rPr lang="en-US" smtClean="0"/>
              <a:t>‹#›</a:t>
            </a:fld>
            <a:endParaRPr lang="en-US"/>
          </a:p>
        </p:txBody>
      </p:sp>
    </p:spTree>
    <p:extLst>
      <p:ext uri="{BB962C8B-B14F-4D97-AF65-F5344CB8AC3E}">
        <p14:creationId xmlns:p14="http://schemas.microsoft.com/office/powerpoint/2010/main" val="281597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E813C6-FD6F-45F9-8765-35107E08BF8A}" type="datetimeFigureOut">
              <a:rPr lang="en-US" smtClean="0"/>
              <a:t>8/30/2016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D897B5-3C9A-4FC1-8453-4623BC12E5B2}" type="slidenum">
              <a:rPr lang="en-US" smtClean="0"/>
              <a:t>‹#›</a:t>
            </a:fld>
            <a:endParaRPr lang="en-US"/>
          </a:p>
        </p:txBody>
      </p:sp>
    </p:spTree>
    <p:extLst>
      <p:ext uri="{BB962C8B-B14F-4D97-AF65-F5344CB8AC3E}">
        <p14:creationId xmlns:p14="http://schemas.microsoft.com/office/powerpoint/2010/main" val="2408100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4E813C6-FD6F-45F9-8765-35107E08BF8A}" type="datetimeFigureOut">
              <a:rPr lang="en-US" smtClean="0"/>
              <a:t>8/30/2016</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0D897B5-3C9A-4FC1-8453-4623BC12E5B2}" type="slidenum">
              <a:rPr lang="en-US" smtClean="0"/>
              <a:t>‹#›</a:t>
            </a:fld>
            <a:endParaRPr lang="en-US"/>
          </a:p>
        </p:txBody>
      </p:sp>
    </p:spTree>
    <p:extLst>
      <p:ext uri="{BB962C8B-B14F-4D97-AF65-F5344CB8AC3E}">
        <p14:creationId xmlns:p14="http://schemas.microsoft.com/office/powerpoint/2010/main" val="4026547978"/>
      </p:ext>
    </p:extLst>
  </p:cSld>
  <p:clrMap bg1="dk1" tx1="lt1" bg2="dk2" tx2="lt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 id="2147483775" r:id="rId14"/>
    <p:sldLayoutId id="2147483776" r:id="rId15"/>
    <p:sldLayoutId id="2147483777" r:id="rId16"/>
    <p:sldLayoutId id="2147483778"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6573" y="2139094"/>
            <a:ext cx="9144000" cy="3210792"/>
          </a:xfrm>
        </p:spPr>
        <p:txBody>
          <a:bodyPr>
            <a:normAutofit fontScale="90000"/>
          </a:bodyPr>
          <a:lstStyle/>
          <a:p>
            <a:pPr algn="ctr"/>
            <a:r>
              <a:rPr lang="en-US" sz="3600" dirty="0" smtClean="0">
                <a:solidFill>
                  <a:schemeClr val="bg1"/>
                </a:solidFill>
                <a:latin typeface="Calibri Light" panose="020F0302020204030204" pitchFamily="34" charset="0"/>
              </a:rPr>
              <a:t>The IEP and the Role of the </a:t>
            </a:r>
            <a:br>
              <a:rPr lang="en-US" sz="3600" dirty="0" smtClean="0">
                <a:solidFill>
                  <a:schemeClr val="bg1"/>
                </a:solidFill>
                <a:latin typeface="Calibri Light" panose="020F0302020204030204" pitchFamily="34" charset="0"/>
              </a:rPr>
            </a:br>
            <a:r>
              <a:rPr lang="en-US" sz="3600" dirty="0" smtClean="0">
                <a:solidFill>
                  <a:schemeClr val="bg1"/>
                </a:solidFill>
                <a:latin typeface="Calibri Light" panose="020F0302020204030204" pitchFamily="34" charset="0"/>
              </a:rPr>
              <a:t>General Education Teacher</a:t>
            </a:r>
            <a:br>
              <a:rPr lang="en-US" sz="3600" dirty="0" smtClean="0">
                <a:solidFill>
                  <a:schemeClr val="bg1"/>
                </a:solidFill>
                <a:latin typeface="Calibri Light" panose="020F0302020204030204" pitchFamily="34" charset="0"/>
              </a:rPr>
            </a:br>
            <a:r>
              <a:rPr lang="en-US" sz="3600" dirty="0" smtClean="0">
                <a:solidFill>
                  <a:schemeClr val="bg1"/>
                </a:solidFill>
                <a:latin typeface="Calibri Light" panose="020F0302020204030204" pitchFamily="34" charset="0"/>
              </a:rPr>
              <a:t/>
            </a:r>
            <a:br>
              <a:rPr lang="en-US" sz="3600" dirty="0" smtClean="0">
                <a:solidFill>
                  <a:schemeClr val="bg1"/>
                </a:solidFill>
                <a:latin typeface="Calibri Light" panose="020F0302020204030204" pitchFamily="34" charset="0"/>
              </a:rPr>
            </a:br>
            <a:r>
              <a:rPr lang="en-US" sz="3600" dirty="0">
                <a:solidFill>
                  <a:schemeClr val="bg1"/>
                </a:solidFill>
                <a:latin typeface="Calibri Light" panose="020F0302020204030204" pitchFamily="34" charset="0"/>
              </a:rPr>
              <a:t/>
            </a:r>
            <a:br>
              <a:rPr lang="en-US" sz="3600" dirty="0">
                <a:solidFill>
                  <a:schemeClr val="bg1"/>
                </a:solidFill>
                <a:latin typeface="Calibri Light" panose="020F0302020204030204" pitchFamily="34" charset="0"/>
              </a:rPr>
            </a:br>
            <a:r>
              <a:rPr lang="en-US" sz="3600" dirty="0">
                <a:solidFill>
                  <a:schemeClr val="bg1"/>
                </a:solidFill>
                <a:latin typeface="Calibri Light" panose="020F0302020204030204" pitchFamily="34" charset="0"/>
              </a:rPr>
              <a:t/>
            </a:r>
            <a:br>
              <a:rPr lang="en-US" sz="3600" dirty="0">
                <a:solidFill>
                  <a:schemeClr val="bg1"/>
                </a:solidFill>
                <a:latin typeface="Calibri Light" panose="020F0302020204030204" pitchFamily="34" charset="0"/>
              </a:rPr>
            </a:br>
            <a:r>
              <a:rPr lang="en-US" sz="2000" dirty="0" smtClean="0">
                <a:solidFill>
                  <a:schemeClr val="bg1"/>
                </a:solidFill>
                <a:latin typeface="Calibri Light" panose="020F0302020204030204" pitchFamily="34" charset="0"/>
              </a:rPr>
              <a:t>Ventura County SELPA</a:t>
            </a:r>
            <a:br>
              <a:rPr lang="en-US" sz="2000" dirty="0" smtClean="0">
                <a:solidFill>
                  <a:schemeClr val="bg1"/>
                </a:solidFill>
                <a:latin typeface="Calibri Light" panose="020F0302020204030204" pitchFamily="34" charset="0"/>
              </a:rPr>
            </a:br>
            <a:r>
              <a:rPr lang="en-US" sz="2000" dirty="0" smtClean="0">
                <a:solidFill>
                  <a:schemeClr val="bg1"/>
                </a:solidFill>
                <a:latin typeface="Calibri Light" panose="020F0302020204030204" pitchFamily="34" charset="0"/>
              </a:rPr>
              <a:t>2016</a:t>
            </a:r>
            <a:endParaRPr lang="en-US" sz="2000" dirty="0">
              <a:solidFill>
                <a:schemeClr val="bg1"/>
              </a:solidFill>
              <a:latin typeface="Calibri Light" panose="020F0302020204030204" pitchFamily="34" charset="0"/>
            </a:endParaRPr>
          </a:p>
        </p:txBody>
      </p:sp>
      <p:pic>
        <p:nvPicPr>
          <p:cNvPr id="3" name="image1.jpeg" descr="http://www.venturacountyselpa.com/portals/45/usersdata/Pics/Selpalogocolor3.jpg"/>
          <p:cNvPicPr/>
          <p:nvPr/>
        </p:nvPicPr>
        <p:blipFill>
          <a:blip r:embed="rId2" cstate="print">
            <a:extLst/>
          </a:blip>
          <a:stretch>
            <a:fillRect/>
          </a:stretch>
        </p:blipFill>
        <p:spPr>
          <a:xfrm>
            <a:off x="494718" y="299128"/>
            <a:ext cx="2054100" cy="1839966"/>
          </a:xfrm>
          <a:prstGeom prst="rect">
            <a:avLst/>
          </a:prstGeom>
          <a:ln w="12700">
            <a:miter lim="400000"/>
          </a:ln>
        </p:spPr>
      </p:pic>
    </p:spTree>
    <p:extLst>
      <p:ext uri="{BB962C8B-B14F-4D97-AF65-F5344CB8AC3E}">
        <p14:creationId xmlns:p14="http://schemas.microsoft.com/office/powerpoint/2010/main" val="1524910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7"/>
            <a:ext cx="9404723" cy="2581427"/>
          </a:xfrm>
        </p:spPr>
        <p:txBody>
          <a:bodyPr/>
          <a:lstStyle/>
          <a:p>
            <a:pPr algn="ctr"/>
            <a:r>
              <a:rPr lang="en-US" sz="3600" dirty="0" smtClean="0">
                <a:latin typeface="Calibri Light" panose="020F0302020204030204" pitchFamily="34" charset="0"/>
              </a:rPr>
              <a:t/>
            </a:r>
            <a:br>
              <a:rPr lang="en-US" sz="3600" dirty="0" smtClean="0">
                <a:latin typeface="Calibri Light" panose="020F0302020204030204" pitchFamily="34" charset="0"/>
              </a:rPr>
            </a:br>
            <a:r>
              <a:rPr lang="en-US" sz="3600" dirty="0">
                <a:latin typeface="Calibri Light" panose="020F0302020204030204" pitchFamily="34" charset="0"/>
              </a:rPr>
              <a:t/>
            </a:r>
            <a:br>
              <a:rPr lang="en-US" sz="3600" dirty="0">
                <a:latin typeface="Calibri Light" panose="020F0302020204030204" pitchFamily="34" charset="0"/>
              </a:rPr>
            </a:br>
            <a:r>
              <a:rPr lang="en-US" sz="3600" dirty="0" smtClean="0">
                <a:solidFill>
                  <a:schemeClr val="bg1"/>
                </a:solidFill>
                <a:latin typeface="Calibri Light" panose="020F0302020204030204" pitchFamily="34" charset="0"/>
              </a:rPr>
              <a:t>Questions????</a:t>
            </a:r>
            <a:endParaRPr lang="en-US" sz="3600" dirty="0">
              <a:solidFill>
                <a:schemeClr val="bg1"/>
              </a:solidFill>
              <a:latin typeface="Calibri Light" panose="020F0302020204030204" pitchFamily="34" charset="0"/>
            </a:endParaRPr>
          </a:p>
        </p:txBody>
      </p:sp>
    </p:spTree>
    <p:extLst>
      <p:ext uri="{BB962C8B-B14F-4D97-AF65-F5344CB8AC3E}">
        <p14:creationId xmlns:p14="http://schemas.microsoft.com/office/powerpoint/2010/main" val="165113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7439" y="270163"/>
            <a:ext cx="8534400" cy="1734126"/>
          </a:xfrm>
        </p:spPr>
        <p:txBody>
          <a:bodyPr/>
          <a:lstStyle/>
          <a:p>
            <a:r>
              <a:rPr lang="en-US" dirty="0" smtClean="0"/>
              <a:t>Thank you to the team!</a:t>
            </a:r>
            <a:endParaRPr lang="en-US" dirty="0"/>
          </a:p>
        </p:txBody>
      </p:sp>
      <p:sp>
        <p:nvSpPr>
          <p:cNvPr id="3" name="Content Placeholder 2"/>
          <p:cNvSpPr>
            <a:spLocks noGrp="1"/>
          </p:cNvSpPr>
          <p:nvPr>
            <p:ph idx="1"/>
          </p:nvPr>
        </p:nvSpPr>
        <p:spPr>
          <a:xfrm>
            <a:off x="1827212" y="2004290"/>
            <a:ext cx="8534400" cy="4292602"/>
          </a:xfrm>
        </p:spPr>
        <p:txBody>
          <a:bodyPr/>
          <a:lstStyle/>
          <a:p>
            <a:r>
              <a:rPr lang="en-US" dirty="0" smtClean="0"/>
              <a:t>Joann </a:t>
            </a:r>
            <a:r>
              <a:rPr lang="en-US" dirty="0" err="1" smtClean="0"/>
              <a:t>DellaGatta</a:t>
            </a:r>
            <a:r>
              <a:rPr lang="en-US" dirty="0" smtClean="0"/>
              <a:t>, SELPA</a:t>
            </a:r>
          </a:p>
          <a:p>
            <a:r>
              <a:rPr lang="en-US" dirty="0" smtClean="0"/>
              <a:t>Dedra Dobson, Santa Paula</a:t>
            </a:r>
          </a:p>
          <a:p>
            <a:r>
              <a:rPr lang="en-US" dirty="0" smtClean="0"/>
              <a:t>Debbie Erickson, Ventura</a:t>
            </a:r>
          </a:p>
          <a:p>
            <a:r>
              <a:rPr lang="en-US" dirty="0" smtClean="0"/>
              <a:t>Andrea Heisser, SVUSD</a:t>
            </a:r>
          </a:p>
          <a:p>
            <a:r>
              <a:rPr lang="en-US" smtClean="0"/>
              <a:t>Regina Reed, SELPA</a:t>
            </a:r>
            <a:endParaRPr lang="en-US" dirty="0" smtClean="0"/>
          </a:p>
          <a:p>
            <a:endParaRPr lang="en-US" dirty="0"/>
          </a:p>
        </p:txBody>
      </p:sp>
    </p:spTree>
    <p:extLst>
      <p:ext uri="{BB962C8B-B14F-4D97-AF65-F5344CB8AC3E}">
        <p14:creationId xmlns:p14="http://schemas.microsoft.com/office/powerpoint/2010/main" val="2988955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00200"/>
            <a:ext cx="10515600" cy="3252355"/>
          </a:xfrm>
        </p:spPr>
        <p:txBody>
          <a:bodyPr/>
          <a:lstStyle/>
          <a:p>
            <a:pPr lvl="1"/>
            <a:r>
              <a:rPr lang="en-US" sz="2800" dirty="0">
                <a:solidFill>
                  <a:schemeClr val="bg1"/>
                </a:solidFill>
                <a:latin typeface="Calibri Light" panose="020F0302020204030204" pitchFamily="34" charset="0"/>
              </a:rPr>
              <a:t>“…no one with a disability can be excluded from participating in federally funded programs or activities, including elementary, secondary or postsecondary schooling.”</a:t>
            </a:r>
          </a:p>
          <a:p>
            <a:pPr marL="457200" lvl="1" indent="0">
              <a:buNone/>
            </a:pPr>
            <a:r>
              <a:rPr lang="en-US" dirty="0">
                <a:solidFill>
                  <a:srgbClr val="860908"/>
                </a:solidFill>
              </a:rPr>
              <a:t> </a:t>
            </a:r>
            <a:r>
              <a:rPr lang="en-US" dirty="0" smtClean="0">
                <a:solidFill>
                  <a:srgbClr val="860908"/>
                </a:solidFill>
              </a:rPr>
              <a:t>                                                                                                -</a:t>
            </a:r>
            <a:r>
              <a:rPr lang="en-US" dirty="0">
                <a:solidFill>
                  <a:srgbClr val="860908"/>
                </a:solidFill>
              </a:rPr>
              <a:t>Terri Mauro</a:t>
            </a:r>
            <a:endParaRPr lang="en-US" sz="1000" dirty="0">
              <a:solidFill>
                <a:srgbClr val="860908"/>
              </a:solidFill>
            </a:endParaRP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0018" y="3820823"/>
            <a:ext cx="6096000" cy="2562225"/>
          </a:xfrm>
          <a:prstGeom prst="rect">
            <a:avLst/>
          </a:prstGeom>
        </p:spPr>
      </p:pic>
    </p:spTree>
    <p:extLst>
      <p:ext uri="{BB962C8B-B14F-4D97-AF65-F5344CB8AC3E}">
        <p14:creationId xmlns:p14="http://schemas.microsoft.com/office/powerpoint/2010/main" val="2419469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80380"/>
          </a:xfrm>
        </p:spPr>
        <p:txBody>
          <a:bodyPr>
            <a:noAutofit/>
          </a:bodyPr>
          <a:lstStyle/>
          <a:p>
            <a:pPr algn="ctr"/>
            <a:r>
              <a:rPr lang="en-US" sz="3600" dirty="0" smtClean="0">
                <a:solidFill>
                  <a:schemeClr val="bg1"/>
                </a:solidFill>
                <a:latin typeface="Calibri Light" panose="020F0302020204030204" pitchFamily="34" charset="0"/>
              </a:rPr>
              <a:t>Responsibilities of the </a:t>
            </a:r>
            <a:br>
              <a:rPr lang="en-US" sz="3600" dirty="0" smtClean="0">
                <a:solidFill>
                  <a:schemeClr val="bg1"/>
                </a:solidFill>
                <a:latin typeface="Calibri Light" panose="020F0302020204030204" pitchFamily="34" charset="0"/>
              </a:rPr>
            </a:br>
            <a:r>
              <a:rPr lang="en-US" sz="3600" dirty="0" smtClean="0">
                <a:solidFill>
                  <a:schemeClr val="bg1"/>
                </a:solidFill>
                <a:latin typeface="Calibri Light" panose="020F0302020204030204" pitchFamily="34" charset="0"/>
              </a:rPr>
              <a:t>General Education Teacher </a:t>
            </a:r>
            <a:endParaRPr lang="en-US" sz="3600" dirty="0">
              <a:solidFill>
                <a:schemeClr val="bg1"/>
              </a:solidFill>
              <a:latin typeface="Calibri Light" panose="020F0302020204030204" pitchFamily="34" charset="0"/>
            </a:endParaRPr>
          </a:p>
        </p:txBody>
      </p:sp>
      <p:sp>
        <p:nvSpPr>
          <p:cNvPr id="3" name="Content Placeholder 2"/>
          <p:cNvSpPr>
            <a:spLocks noGrp="1"/>
          </p:cNvSpPr>
          <p:nvPr>
            <p:ph idx="1"/>
          </p:nvPr>
        </p:nvSpPr>
        <p:spPr/>
        <p:txBody>
          <a:bodyPr/>
          <a:lstStyle/>
          <a:p>
            <a:endParaRPr lang="en-US" dirty="0" smtClean="0"/>
          </a:p>
          <a:p>
            <a:endParaRPr lang="en-US" dirty="0"/>
          </a:p>
        </p:txBody>
      </p:sp>
      <p:sp>
        <p:nvSpPr>
          <p:cNvPr id="4" name="Rectangle 3"/>
          <p:cNvSpPr/>
          <p:nvPr/>
        </p:nvSpPr>
        <p:spPr>
          <a:xfrm>
            <a:off x="3090203" y="1522151"/>
            <a:ext cx="6011594" cy="3554819"/>
          </a:xfrm>
          <a:prstGeom prst="rect">
            <a:avLst/>
          </a:prstGeom>
        </p:spPr>
        <p:txBody>
          <a:bodyPr wrap="square">
            <a:spAutoFit/>
          </a:bodyPr>
          <a:lstStyle/>
          <a:p>
            <a:pPr lvl="1" indent="-457200">
              <a:buAutoNum type="arabicParenR"/>
            </a:pPr>
            <a:endParaRPr lang="en-US" sz="2500" dirty="0" smtClean="0">
              <a:solidFill>
                <a:srgbClr val="860908"/>
              </a:solidFill>
              <a:latin typeface="Goudy Old Style" pitchFamily="-106" charset="0"/>
            </a:endParaRPr>
          </a:p>
          <a:p>
            <a:pPr marL="342900" lvl="1" indent="-342900">
              <a:buFont typeface="Arial" panose="020B0604020202020204" pitchFamily="34" charset="0"/>
              <a:buChar char="•"/>
            </a:pPr>
            <a:r>
              <a:rPr lang="en-US" sz="2400" dirty="0" smtClean="0">
                <a:latin typeface="Calibri Light" panose="020F0302020204030204" pitchFamily="34" charset="0"/>
              </a:rPr>
              <a:t> </a:t>
            </a:r>
            <a:r>
              <a:rPr lang="en-US" sz="2400" dirty="0" smtClean="0">
                <a:solidFill>
                  <a:schemeClr val="bg1"/>
                </a:solidFill>
                <a:latin typeface="Calibri Light" panose="020F0302020204030204" pitchFamily="34" charset="0"/>
              </a:rPr>
              <a:t>The IEP  is a legal document that must be followed</a:t>
            </a:r>
          </a:p>
          <a:p>
            <a:pPr marL="342900" lvl="1" indent="-342900">
              <a:buFont typeface="Arial" panose="020B0604020202020204" pitchFamily="34" charset="0"/>
              <a:buChar char="•"/>
            </a:pPr>
            <a:r>
              <a:rPr lang="en-US" sz="2400" dirty="0" smtClean="0">
                <a:solidFill>
                  <a:schemeClr val="bg1"/>
                </a:solidFill>
                <a:latin typeface="Calibri Light" panose="020F0302020204030204" pitchFamily="34" charset="0"/>
              </a:rPr>
              <a:t>Know the eligibility for the student</a:t>
            </a:r>
          </a:p>
          <a:p>
            <a:pPr marL="342900" lvl="1" indent="-342900">
              <a:buFont typeface="Arial" panose="020B0604020202020204" pitchFamily="34" charset="0"/>
              <a:buChar char="•"/>
            </a:pPr>
            <a:r>
              <a:rPr lang="en-US" sz="2400" dirty="0" smtClean="0">
                <a:solidFill>
                  <a:schemeClr val="bg1"/>
                </a:solidFill>
                <a:latin typeface="Calibri Light" panose="020F0302020204030204" pitchFamily="34" charset="0"/>
              </a:rPr>
              <a:t>Consult with case manager about typical characteristics, strengths and weaknesses</a:t>
            </a:r>
          </a:p>
          <a:p>
            <a:pPr marL="342900" lvl="1" indent="-342900">
              <a:buFont typeface="Arial" panose="020B0604020202020204" pitchFamily="34" charset="0"/>
              <a:buChar char="•"/>
            </a:pPr>
            <a:r>
              <a:rPr lang="en-US" sz="2400" dirty="0" smtClean="0">
                <a:solidFill>
                  <a:schemeClr val="bg1"/>
                </a:solidFill>
                <a:latin typeface="Calibri Light" panose="020F0302020204030204" pitchFamily="34" charset="0"/>
              </a:rPr>
              <a:t>Utilize evidence-based practices for instruction related to the eligibility</a:t>
            </a:r>
          </a:p>
          <a:p>
            <a:pPr lvl="1" indent="-457200">
              <a:buAutoNum type="arabicParenR"/>
            </a:pPr>
            <a:endParaRPr lang="en-US" sz="2400" dirty="0">
              <a:solidFill>
                <a:schemeClr val="bg1"/>
              </a:solidFill>
              <a:latin typeface="Goudy Old Style" pitchFamily="-106"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4241" y="3975148"/>
            <a:ext cx="2733156" cy="2113925"/>
          </a:xfrm>
          <a:prstGeom prst="rect">
            <a:avLst/>
          </a:prstGeom>
        </p:spPr>
      </p:pic>
    </p:spTree>
    <p:extLst>
      <p:ext uri="{BB962C8B-B14F-4D97-AF65-F5344CB8AC3E}">
        <p14:creationId xmlns:p14="http://schemas.microsoft.com/office/powerpoint/2010/main" val="417713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7830" y="320578"/>
            <a:ext cx="8534400" cy="1507067"/>
          </a:xfrm>
        </p:spPr>
        <p:txBody>
          <a:bodyPr/>
          <a:lstStyle/>
          <a:p>
            <a:pPr algn="ctr"/>
            <a:r>
              <a:rPr lang="en-US" sz="3600" dirty="0">
                <a:solidFill>
                  <a:schemeClr val="bg1"/>
                </a:solidFill>
                <a:latin typeface="Calibri Light" panose="020F0302020204030204" pitchFamily="34" charset="0"/>
              </a:rPr>
              <a:t>Responsibilities of the General Education Teacher </a:t>
            </a:r>
          </a:p>
        </p:txBody>
      </p:sp>
      <p:sp>
        <p:nvSpPr>
          <p:cNvPr id="3" name="Content Placeholder 2"/>
          <p:cNvSpPr>
            <a:spLocks noGrp="1"/>
          </p:cNvSpPr>
          <p:nvPr>
            <p:ph idx="1"/>
          </p:nvPr>
        </p:nvSpPr>
        <p:spPr>
          <a:xfrm>
            <a:off x="2119747" y="2026227"/>
            <a:ext cx="7136822" cy="4125191"/>
          </a:xfrm>
        </p:spPr>
        <p:txBody>
          <a:bodyPr>
            <a:normAutofit/>
          </a:bodyPr>
          <a:lstStyle/>
          <a:p>
            <a:pPr marL="228600" lvl="1" indent="0">
              <a:buNone/>
            </a:pPr>
            <a:r>
              <a:rPr lang="en-US" sz="2400" dirty="0">
                <a:solidFill>
                  <a:schemeClr val="bg1"/>
                </a:solidFill>
                <a:latin typeface="Calibri Light" panose="020F0302020204030204" pitchFamily="34" charset="0"/>
              </a:rPr>
              <a:t>Review student’s IEP:</a:t>
            </a:r>
          </a:p>
          <a:p>
            <a:pPr marL="800100" lvl="2" indent="-342900"/>
            <a:r>
              <a:rPr lang="en-US" sz="2400" dirty="0">
                <a:solidFill>
                  <a:schemeClr val="bg1"/>
                </a:solidFill>
                <a:latin typeface="Calibri Light" panose="020F0302020204030204" pitchFamily="34" charset="0"/>
              </a:rPr>
              <a:t> </a:t>
            </a:r>
            <a:r>
              <a:rPr lang="en-US" sz="2400" dirty="0" smtClean="0">
                <a:solidFill>
                  <a:schemeClr val="bg1"/>
                </a:solidFill>
                <a:latin typeface="Calibri Light" panose="020F0302020204030204" pitchFamily="34" charset="0"/>
              </a:rPr>
              <a:t>Accommodations/modifications</a:t>
            </a:r>
            <a:endParaRPr lang="en-US" sz="2400" dirty="0">
              <a:solidFill>
                <a:schemeClr val="bg1"/>
              </a:solidFill>
              <a:latin typeface="Calibri Light" panose="020F0302020204030204" pitchFamily="34" charset="0"/>
            </a:endParaRPr>
          </a:p>
          <a:p>
            <a:pPr marL="800100" lvl="2" indent="-342900"/>
            <a:r>
              <a:rPr lang="en-US" sz="2400" dirty="0">
                <a:solidFill>
                  <a:schemeClr val="bg1"/>
                </a:solidFill>
                <a:latin typeface="Calibri Light" panose="020F0302020204030204" pitchFamily="34" charset="0"/>
              </a:rPr>
              <a:t> </a:t>
            </a:r>
            <a:r>
              <a:rPr lang="en-US" sz="2400" dirty="0" smtClean="0">
                <a:solidFill>
                  <a:schemeClr val="bg1"/>
                </a:solidFill>
                <a:latin typeface="Calibri Light" panose="020F0302020204030204" pitchFamily="34" charset="0"/>
              </a:rPr>
              <a:t>Goals </a:t>
            </a:r>
            <a:r>
              <a:rPr lang="en-US" sz="2400" dirty="0">
                <a:solidFill>
                  <a:schemeClr val="bg1"/>
                </a:solidFill>
                <a:latin typeface="Calibri Light" panose="020F0302020204030204" pitchFamily="34" charset="0"/>
              </a:rPr>
              <a:t>to be worked on</a:t>
            </a:r>
          </a:p>
          <a:p>
            <a:pPr marL="800100" lvl="2" indent="-342900"/>
            <a:r>
              <a:rPr lang="en-US" sz="2400" dirty="0">
                <a:solidFill>
                  <a:schemeClr val="bg1"/>
                </a:solidFill>
                <a:latin typeface="Calibri Light" panose="020F0302020204030204" pitchFamily="34" charset="0"/>
              </a:rPr>
              <a:t>Behavior plan</a:t>
            </a:r>
          </a:p>
          <a:p>
            <a:pPr marL="800100" lvl="2" indent="-342900"/>
            <a:r>
              <a:rPr lang="en-US" sz="2400" dirty="0">
                <a:solidFill>
                  <a:schemeClr val="bg1"/>
                </a:solidFill>
                <a:latin typeface="Calibri Light" panose="020F0302020204030204" pitchFamily="34" charset="0"/>
              </a:rPr>
              <a:t>Services</a:t>
            </a:r>
          </a:p>
          <a:p>
            <a:pPr marL="0" lvl="1" indent="0">
              <a:buNone/>
            </a:pPr>
            <a:r>
              <a:rPr lang="en-US" sz="2400" dirty="0" smtClean="0">
                <a:solidFill>
                  <a:schemeClr val="bg1"/>
                </a:solidFill>
                <a:latin typeface="Calibri Light" panose="020F0302020204030204" pitchFamily="34" charset="0"/>
              </a:rPr>
              <a:t> Attend the IEP meetings</a:t>
            </a:r>
          </a:p>
          <a:p>
            <a:pPr marL="0" lvl="1" indent="0">
              <a:buNone/>
            </a:pPr>
            <a:endParaRPr lang="en-US" altLang="en-US" dirty="0"/>
          </a:p>
          <a:p>
            <a:pPr marL="0" lvl="1" indent="0">
              <a:buNone/>
            </a:pPr>
            <a:endParaRPr lang="en-US" dirty="0"/>
          </a:p>
        </p:txBody>
      </p:sp>
    </p:spTree>
    <p:extLst>
      <p:ext uri="{BB962C8B-B14F-4D97-AF65-F5344CB8AC3E}">
        <p14:creationId xmlns:p14="http://schemas.microsoft.com/office/powerpoint/2010/main" val="17575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4293" y="244037"/>
            <a:ext cx="9905998" cy="908946"/>
          </a:xfrm>
        </p:spPr>
        <p:txBody>
          <a:bodyPr>
            <a:normAutofit/>
          </a:bodyPr>
          <a:lstStyle/>
          <a:p>
            <a:pPr algn="ctr"/>
            <a:r>
              <a:rPr lang="en-US" sz="3600" dirty="0" smtClean="0">
                <a:solidFill>
                  <a:schemeClr val="bg1"/>
                </a:solidFill>
                <a:latin typeface="Calibri Light" panose="020F0302020204030204" pitchFamily="34" charset="0"/>
              </a:rPr>
              <a:t>Prior to the IEP Meeting</a:t>
            </a:r>
            <a:endParaRPr lang="en-US" sz="3600" dirty="0">
              <a:solidFill>
                <a:schemeClr val="bg1"/>
              </a:solidFill>
              <a:latin typeface="Calibri Light" panose="020F0302020204030204" pitchFamily="34" charset="0"/>
            </a:endParaRPr>
          </a:p>
        </p:txBody>
      </p:sp>
      <p:sp>
        <p:nvSpPr>
          <p:cNvPr id="3" name="Content Placeholder 2"/>
          <p:cNvSpPr>
            <a:spLocks noGrp="1"/>
          </p:cNvSpPr>
          <p:nvPr>
            <p:ph idx="1"/>
          </p:nvPr>
        </p:nvSpPr>
        <p:spPr>
          <a:xfrm>
            <a:off x="1104293" y="1152983"/>
            <a:ext cx="8946541" cy="5164690"/>
          </a:xfrm>
        </p:spPr>
        <p:txBody>
          <a:bodyPr>
            <a:normAutofit/>
          </a:bodyPr>
          <a:lstStyle/>
          <a:p>
            <a:r>
              <a:rPr lang="en-US" sz="2000" dirty="0" smtClean="0">
                <a:solidFill>
                  <a:schemeClr val="bg1"/>
                </a:solidFill>
                <a:latin typeface="Calibri Light" panose="020F0302020204030204" pitchFamily="34" charset="0"/>
              </a:rPr>
              <a:t>Review the accommodations/modifications</a:t>
            </a:r>
          </a:p>
          <a:p>
            <a:r>
              <a:rPr lang="en-US" sz="2000" dirty="0" smtClean="0">
                <a:solidFill>
                  <a:schemeClr val="bg1"/>
                </a:solidFill>
                <a:latin typeface="Calibri Light" panose="020F0302020204030204" pitchFamily="34" charset="0"/>
              </a:rPr>
              <a:t>Be able to demonstrate how you are providing them in your class</a:t>
            </a:r>
          </a:p>
          <a:p>
            <a:r>
              <a:rPr lang="en-US" sz="2000" dirty="0" smtClean="0">
                <a:solidFill>
                  <a:schemeClr val="bg1"/>
                </a:solidFill>
                <a:latin typeface="Calibri Light" panose="020F0302020204030204" pitchFamily="34" charset="0"/>
              </a:rPr>
              <a:t>This is the main area in which general ed teachers get questioned</a:t>
            </a:r>
          </a:p>
          <a:p>
            <a:r>
              <a:rPr lang="en-US" sz="2000" dirty="0" smtClean="0">
                <a:solidFill>
                  <a:schemeClr val="bg1"/>
                </a:solidFill>
                <a:latin typeface="Calibri Light" panose="020F0302020204030204" pitchFamily="34" charset="0"/>
              </a:rPr>
              <a:t>Review all grade categories: </a:t>
            </a:r>
          </a:p>
          <a:p>
            <a:pPr lvl="1"/>
            <a:r>
              <a:rPr lang="en-US" dirty="0" smtClean="0">
                <a:solidFill>
                  <a:schemeClr val="bg1"/>
                </a:solidFill>
                <a:latin typeface="Calibri Light" panose="020F0302020204030204" pitchFamily="34" charset="0"/>
              </a:rPr>
              <a:t>Homework</a:t>
            </a:r>
          </a:p>
          <a:p>
            <a:pPr lvl="1"/>
            <a:r>
              <a:rPr lang="en-US" dirty="0" smtClean="0">
                <a:solidFill>
                  <a:schemeClr val="bg1"/>
                </a:solidFill>
                <a:latin typeface="Calibri Light" panose="020F0302020204030204" pitchFamily="34" charset="0"/>
              </a:rPr>
              <a:t>Class work </a:t>
            </a:r>
          </a:p>
          <a:p>
            <a:pPr lvl="1"/>
            <a:r>
              <a:rPr lang="en-US" dirty="0" smtClean="0">
                <a:solidFill>
                  <a:schemeClr val="bg1"/>
                </a:solidFill>
                <a:latin typeface="Calibri Light" panose="020F0302020204030204" pitchFamily="34" charset="0"/>
              </a:rPr>
              <a:t>Test scores</a:t>
            </a:r>
          </a:p>
          <a:p>
            <a:pPr lvl="1"/>
            <a:r>
              <a:rPr lang="en-US" dirty="0" smtClean="0">
                <a:solidFill>
                  <a:schemeClr val="bg1"/>
                </a:solidFill>
                <a:latin typeface="Calibri Light" panose="020F0302020204030204" pitchFamily="34" charset="0"/>
              </a:rPr>
              <a:t>Other work</a:t>
            </a:r>
          </a:p>
          <a:p>
            <a:r>
              <a:rPr lang="en-US" sz="2000" dirty="0" smtClean="0">
                <a:solidFill>
                  <a:schemeClr val="bg1"/>
                </a:solidFill>
                <a:latin typeface="Calibri Light" panose="020F0302020204030204" pitchFamily="34" charset="0"/>
              </a:rPr>
              <a:t>Determine student’s strengths, weaknesses, behavior and social skills</a:t>
            </a:r>
          </a:p>
          <a:p>
            <a:endParaRPr lang="en-US" dirty="0" smtClean="0"/>
          </a:p>
          <a:p>
            <a:endParaRPr lang="en-US" dirty="0" smtClean="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55872" y="698510"/>
            <a:ext cx="3948545" cy="3948545"/>
          </a:xfrm>
          <a:prstGeom prst="rect">
            <a:avLst/>
          </a:prstGeom>
        </p:spPr>
      </p:pic>
    </p:spTree>
    <p:extLst>
      <p:ext uri="{BB962C8B-B14F-4D97-AF65-F5344CB8AC3E}">
        <p14:creationId xmlns:p14="http://schemas.microsoft.com/office/powerpoint/2010/main" val="2848652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156944"/>
            <a:ext cx="10515600" cy="1325563"/>
          </a:xfrm>
        </p:spPr>
        <p:txBody>
          <a:bodyPr>
            <a:normAutofit/>
          </a:bodyPr>
          <a:lstStyle/>
          <a:p>
            <a:pPr algn="ctr"/>
            <a:r>
              <a:rPr lang="en-US" sz="3600" dirty="0" smtClean="0">
                <a:solidFill>
                  <a:schemeClr val="bg1"/>
                </a:solidFill>
                <a:latin typeface="Calibri Light" panose="020F0302020204030204" pitchFamily="34" charset="0"/>
              </a:rPr>
              <a:t>Prior to the IEP Meeting</a:t>
            </a:r>
            <a:endParaRPr lang="en-US" sz="3600" dirty="0">
              <a:solidFill>
                <a:schemeClr val="bg1"/>
              </a:solidFill>
              <a:latin typeface="Calibri Light" panose="020F0302020204030204" pitchFamily="34" charset="0"/>
            </a:endParaRPr>
          </a:p>
        </p:txBody>
      </p:sp>
      <p:sp>
        <p:nvSpPr>
          <p:cNvPr id="3" name="Content Placeholder 2"/>
          <p:cNvSpPr>
            <a:spLocks noGrp="1"/>
          </p:cNvSpPr>
          <p:nvPr>
            <p:ph idx="1"/>
          </p:nvPr>
        </p:nvSpPr>
        <p:spPr/>
        <p:txBody>
          <a:bodyPr/>
          <a:lstStyle/>
          <a:p>
            <a:pPr marL="0" indent="0">
              <a:buNone/>
            </a:pPr>
            <a:endParaRPr lang="en-US" dirty="0" smtClean="0"/>
          </a:p>
          <a:p>
            <a:endParaRPr lang="en-US" dirty="0"/>
          </a:p>
        </p:txBody>
      </p:sp>
      <p:sp>
        <p:nvSpPr>
          <p:cNvPr id="4" name="Rectangle 3"/>
          <p:cNvSpPr/>
          <p:nvPr/>
        </p:nvSpPr>
        <p:spPr>
          <a:xfrm>
            <a:off x="1447800" y="1649125"/>
            <a:ext cx="8804031" cy="2677656"/>
          </a:xfrm>
          <a:prstGeom prst="rect">
            <a:avLst/>
          </a:prstGeom>
        </p:spPr>
        <p:txBody>
          <a:bodyPr wrap="square">
            <a:spAutoFit/>
          </a:bodyPr>
          <a:lstStyle/>
          <a:p>
            <a:pPr marL="0" lvl="1"/>
            <a:r>
              <a:rPr lang="en-US" sz="2400" dirty="0" smtClean="0">
                <a:solidFill>
                  <a:schemeClr val="bg1"/>
                </a:solidFill>
                <a:latin typeface="Calibri Light" panose="020F0302020204030204" pitchFamily="34" charset="0"/>
              </a:rPr>
              <a:t>Collect data and/or work samples to document </a:t>
            </a:r>
            <a:r>
              <a:rPr lang="en-US" sz="2400" dirty="0">
                <a:solidFill>
                  <a:schemeClr val="bg1"/>
                </a:solidFill>
                <a:latin typeface="Calibri Light" panose="020F0302020204030204" pitchFamily="34" charset="0"/>
              </a:rPr>
              <a:t>how </a:t>
            </a:r>
            <a:r>
              <a:rPr lang="en-US" sz="2400" dirty="0" smtClean="0">
                <a:solidFill>
                  <a:schemeClr val="bg1"/>
                </a:solidFill>
                <a:latin typeface="Calibri Light" panose="020F0302020204030204" pitchFamily="34" charset="0"/>
              </a:rPr>
              <a:t>student </a:t>
            </a:r>
            <a:r>
              <a:rPr lang="en-US" sz="2400" dirty="0">
                <a:solidFill>
                  <a:schemeClr val="bg1"/>
                </a:solidFill>
                <a:latin typeface="Calibri Light" panose="020F0302020204030204" pitchFamily="34" charset="0"/>
              </a:rPr>
              <a:t>is performing on the goals relevant to your </a:t>
            </a:r>
            <a:r>
              <a:rPr lang="en-US" sz="2400" dirty="0" smtClean="0">
                <a:solidFill>
                  <a:schemeClr val="bg1"/>
                </a:solidFill>
                <a:latin typeface="Calibri Light" panose="020F0302020204030204" pitchFamily="34" charset="0"/>
              </a:rPr>
              <a:t>class</a:t>
            </a:r>
          </a:p>
          <a:p>
            <a:pPr marL="0" lvl="1"/>
            <a:endParaRPr lang="en-US" sz="2400" dirty="0">
              <a:solidFill>
                <a:schemeClr val="bg1"/>
              </a:solidFill>
              <a:latin typeface="Calibri Light" panose="020F0302020204030204" pitchFamily="34" charset="0"/>
            </a:endParaRPr>
          </a:p>
          <a:p>
            <a:pPr marL="0" lvl="1"/>
            <a:r>
              <a:rPr lang="en-US" sz="2400" dirty="0">
                <a:solidFill>
                  <a:schemeClr val="bg1"/>
                </a:solidFill>
                <a:latin typeface="Calibri Light" panose="020F0302020204030204" pitchFamily="34" charset="0"/>
              </a:rPr>
              <a:t>Plan to stay for the whole </a:t>
            </a:r>
            <a:r>
              <a:rPr lang="en-US" sz="2400" dirty="0" smtClean="0">
                <a:solidFill>
                  <a:schemeClr val="bg1"/>
                </a:solidFill>
                <a:latin typeface="Calibri Light" panose="020F0302020204030204" pitchFamily="34" charset="0"/>
              </a:rPr>
              <a:t>meeting</a:t>
            </a:r>
          </a:p>
          <a:p>
            <a:pPr marL="0" lvl="1"/>
            <a:endParaRPr lang="en-US" sz="2400" dirty="0">
              <a:solidFill>
                <a:schemeClr val="bg1"/>
              </a:solidFill>
              <a:latin typeface="Calibri Light" panose="020F0302020204030204" pitchFamily="34" charset="0"/>
            </a:endParaRPr>
          </a:p>
          <a:p>
            <a:pPr marL="0" lvl="1"/>
            <a:r>
              <a:rPr lang="en-US" sz="2400" dirty="0" smtClean="0">
                <a:solidFill>
                  <a:schemeClr val="bg1"/>
                </a:solidFill>
                <a:latin typeface="Calibri Light" panose="020F0302020204030204" pitchFamily="34" charset="0"/>
              </a:rPr>
              <a:t>Consult with case manager on  progress to date and any other concerns related to academics or behavior</a:t>
            </a:r>
            <a:endParaRPr lang="en-US" sz="2400" dirty="0">
              <a:solidFill>
                <a:schemeClr val="bg1"/>
              </a:solidFill>
              <a:latin typeface="Calibri Light" panose="020F0302020204030204"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12034" y="1482507"/>
            <a:ext cx="2491054" cy="2491054"/>
          </a:xfrm>
          <a:prstGeom prst="rect">
            <a:avLst/>
          </a:prstGeom>
        </p:spPr>
      </p:pic>
    </p:spTree>
    <p:extLst>
      <p:ext uri="{BB962C8B-B14F-4D97-AF65-F5344CB8AC3E}">
        <p14:creationId xmlns:p14="http://schemas.microsoft.com/office/powerpoint/2010/main" val="3558554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4164" y="0"/>
            <a:ext cx="8229600" cy="1066800"/>
          </a:xfrm>
        </p:spPr>
        <p:txBody>
          <a:bodyPr>
            <a:normAutofit/>
          </a:bodyPr>
          <a:lstStyle/>
          <a:p>
            <a:pPr algn="ctr" eaLnBrk="1" hangingPunct="1">
              <a:defRPr/>
            </a:pPr>
            <a:r>
              <a:rPr lang="en-US" sz="3600" dirty="0" smtClean="0">
                <a:solidFill>
                  <a:schemeClr val="bg1"/>
                </a:solidFill>
                <a:latin typeface="Calibri Light" panose="020F0302020204030204" pitchFamily="34" charset="0"/>
              </a:rPr>
              <a:t>During the IEP Meeting</a:t>
            </a:r>
            <a:endParaRPr lang="en-US" sz="3600" dirty="0">
              <a:solidFill>
                <a:schemeClr val="bg1"/>
              </a:solidFill>
              <a:latin typeface="Calibri Light" panose="020F0302020204030204" pitchFamily="34" charset="0"/>
            </a:endParaRPr>
          </a:p>
        </p:txBody>
      </p:sp>
      <p:sp>
        <p:nvSpPr>
          <p:cNvPr id="6" name="Slide Number Placeholder 5"/>
          <p:cNvSpPr>
            <a:spLocks noGrp="1"/>
          </p:cNvSpPr>
          <p:nvPr>
            <p:ph type="sldNum" sz="quarter" idx="12"/>
          </p:nvPr>
        </p:nvSpPr>
        <p:spPr>
          <a:xfrm>
            <a:off x="9045388" y="5476097"/>
            <a:ext cx="1483056" cy="851848"/>
          </a:xfrm>
        </p:spPr>
        <p:txBody>
          <a:bodyPr/>
          <a:lstStyle/>
          <a:p>
            <a:pPr>
              <a:defRPr/>
            </a:pPr>
            <a:fld id="{3BF8B6FD-DAF0-2D4E-9237-891F9C5FE1EF}" type="slidenum">
              <a:rPr lang="en-US"/>
              <a:pPr>
                <a:defRPr/>
              </a:pPr>
              <a:t>7</a:t>
            </a:fld>
            <a:endParaRPr lang="en-US"/>
          </a:p>
        </p:txBody>
      </p:sp>
      <p:pic>
        <p:nvPicPr>
          <p:cNvPr id="5" name="Picture 4" descr="0511-0710-1112-0653.jpg"/>
          <p:cNvPicPr>
            <a:picLocks noChangeAspect="1"/>
          </p:cNvPicPr>
          <p:nvPr/>
        </p:nvPicPr>
        <p:blipFill>
          <a:blip r:embed="rId3"/>
          <a:stretch>
            <a:fillRect/>
          </a:stretch>
        </p:blipFill>
        <p:spPr>
          <a:xfrm rot="1186768">
            <a:off x="7348175" y="3597440"/>
            <a:ext cx="3394426" cy="2030928"/>
          </a:xfrm>
          <a:prstGeom prst="rect">
            <a:avLst/>
          </a:prstGeom>
          <a:effectLst>
            <a:softEdge rad="38100"/>
          </a:effectLst>
        </p:spPr>
      </p:pic>
      <p:sp>
        <p:nvSpPr>
          <p:cNvPr id="7" name="TextBox 6"/>
          <p:cNvSpPr txBox="1">
            <a:spLocks noChangeArrowheads="1"/>
          </p:cNvSpPr>
          <p:nvPr/>
        </p:nvSpPr>
        <p:spPr bwMode="auto">
          <a:xfrm>
            <a:off x="2135332" y="1517075"/>
            <a:ext cx="7547263" cy="2492990"/>
          </a:xfrm>
          <a:prstGeom prst="rect">
            <a:avLst/>
          </a:prstGeom>
          <a:noFill/>
          <a:ln w="9525">
            <a:noFill/>
            <a:miter lim="800000"/>
            <a:headEnd/>
            <a:tailEnd/>
          </a:ln>
        </p:spPr>
        <p:txBody>
          <a:bodyPr wrap="square">
            <a:prstTxWarp prst="textNoShape">
              <a:avLst/>
            </a:prstTxWarp>
            <a:spAutoFit/>
          </a:bodyPr>
          <a:lstStyle/>
          <a:p>
            <a:r>
              <a:rPr lang="en-US" sz="2400" dirty="0" smtClean="0">
                <a:solidFill>
                  <a:schemeClr val="bg1"/>
                </a:solidFill>
                <a:latin typeface="Calibri Light" panose="020F0302020204030204" pitchFamily="34" charset="0"/>
              </a:rPr>
              <a:t>1) Be </a:t>
            </a:r>
            <a:r>
              <a:rPr lang="en-US" sz="2400" dirty="0">
                <a:solidFill>
                  <a:schemeClr val="bg1"/>
                </a:solidFill>
                <a:latin typeface="Calibri Light" panose="020F0302020204030204" pitchFamily="34" charset="0"/>
              </a:rPr>
              <a:t>an active </a:t>
            </a:r>
            <a:r>
              <a:rPr lang="en-US" sz="2400" dirty="0" smtClean="0">
                <a:solidFill>
                  <a:schemeClr val="bg1"/>
                </a:solidFill>
                <a:latin typeface="Calibri Light" panose="020F0302020204030204" pitchFamily="34" charset="0"/>
              </a:rPr>
              <a:t>participant</a:t>
            </a:r>
          </a:p>
          <a:p>
            <a:r>
              <a:rPr lang="en-US" sz="2400" dirty="0">
                <a:solidFill>
                  <a:schemeClr val="bg1"/>
                </a:solidFill>
                <a:latin typeface="Calibri Light" panose="020F0302020204030204" pitchFamily="34" charset="0"/>
              </a:rPr>
              <a:t>2) Ask </a:t>
            </a:r>
            <a:r>
              <a:rPr lang="en-US" sz="2400" dirty="0" smtClean="0">
                <a:solidFill>
                  <a:schemeClr val="bg1"/>
                </a:solidFill>
                <a:latin typeface="Calibri Light" panose="020F0302020204030204" pitchFamily="34" charset="0"/>
              </a:rPr>
              <a:t>questions</a:t>
            </a:r>
          </a:p>
          <a:p>
            <a:r>
              <a:rPr lang="en-US" sz="2400" dirty="0" smtClean="0">
                <a:solidFill>
                  <a:schemeClr val="bg1"/>
                </a:solidFill>
                <a:latin typeface="Calibri Light" panose="020F0302020204030204" pitchFamily="34" charset="0"/>
              </a:rPr>
              <a:t>3) Make </a:t>
            </a:r>
            <a:r>
              <a:rPr lang="en-US" sz="2400" dirty="0">
                <a:solidFill>
                  <a:schemeClr val="bg1"/>
                </a:solidFill>
                <a:latin typeface="Calibri Light" panose="020F0302020204030204" pitchFamily="34" charset="0"/>
              </a:rPr>
              <a:t>sure any accommodations/modifications discussed </a:t>
            </a:r>
            <a:r>
              <a:rPr lang="en-US" sz="2400" dirty="0" smtClean="0">
                <a:solidFill>
                  <a:schemeClr val="bg1"/>
                </a:solidFill>
                <a:latin typeface="Calibri Light" panose="020F0302020204030204" pitchFamily="34" charset="0"/>
              </a:rPr>
              <a:t>     can </a:t>
            </a:r>
            <a:r>
              <a:rPr lang="en-US" sz="2400" dirty="0">
                <a:solidFill>
                  <a:schemeClr val="bg1"/>
                </a:solidFill>
                <a:latin typeface="Calibri Light" panose="020F0302020204030204" pitchFamily="34" charset="0"/>
              </a:rPr>
              <a:t>be implemented in your class…but be creative and flexible!</a:t>
            </a:r>
          </a:p>
          <a:p>
            <a:endParaRPr lang="en-US" dirty="0">
              <a:latin typeface="Goudy Old Style" pitchFamily="-106" charset="0"/>
            </a:endParaRPr>
          </a:p>
          <a:p>
            <a:pPr marL="342900" indent="-342900">
              <a:buAutoNum type="arabicParenR"/>
            </a:pPr>
            <a:endParaRPr lang="en-US" dirty="0">
              <a:latin typeface="Goudy Old Style" pitchFamily="-106" charset="0"/>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8482" y="3678328"/>
            <a:ext cx="2933700" cy="2129506"/>
          </a:xfrm>
          <a:prstGeom prst="rect">
            <a:avLst/>
          </a:prstGeom>
        </p:spPr>
      </p:pic>
    </p:spTree>
    <p:extLst>
      <p:ext uri="{BB962C8B-B14F-4D97-AF65-F5344CB8AC3E}">
        <p14:creationId xmlns:p14="http://schemas.microsoft.com/office/powerpoint/2010/main" val="623199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143000"/>
          </a:xfrm>
        </p:spPr>
        <p:txBody>
          <a:bodyPr>
            <a:normAutofit/>
          </a:bodyPr>
          <a:lstStyle/>
          <a:p>
            <a:pPr algn="ctr" eaLnBrk="1" hangingPunct="1">
              <a:defRPr/>
            </a:pPr>
            <a:r>
              <a:rPr lang="en-US" sz="3600" dirty="0" smtClean="0">
                <a:solidFill>
                  <a:schemeClr val="bg1"/>
                </a:solidFill>
                <a:latin typeface="Calibri Light" panose="020F0302020204030204" pitchFamily="34" charset="0"/>
              </a:rPr>
              <a:t>After the IEP Meeting </a:t>
            </a:r>
            <a:endParaRPr lang="en-US" sz="3600" dirty="0">
              <a:solidFill>
                <a:schemeClr val="bg1"/>
              </a:solidFill>
              <a:latin typeface="Calibri Light" panose="020F0302020204030204" pitchFamily="34" charset="0"/>
            </a:endParaRPr>
          </a:p>
        </p:txBody>
      </p:sp>
      <p:sp>
        <p:nvSpPr>
          <p:cNvPr id="4" name="Slide Number Placeholder 3"/>
          <p:cNvSpPr>
            <a:spLocks noGrp="1"/>
          </p:cNvSpPr>
          <p:nvPr>
            <p:ph type="sldNum" sz="quarter" idx="12"/>
          </p:nvPr>
        </p:nvSpPr>
        <p:spPr>
          <a:xfrm>
            <a:off x="9045388" y="5476097"/>
            <a:ext cx="1483056" cy="851848"/>
          </a:xfrm>
        </p:spPr>
        <p:txBody>
          <a:bodyPr/>
          <a:lstStyle/>
          <a:p>
            <a:pPr>
              <a:defRPr/>
            </a:pPr>
            <a:fld id="{FEC3200D-BF55-2F4F-8A7C-FEE9C6C81AA8}" type="slidenum">
              <a:rPr lang="en-US"/>
              <a:pPr>
                <a:defRPr/>
              </a:pPr>
              <a:t>8</a:t>
            </a:fld>
            <a:endParaRPr lang="en-US"/>
          </a:p>
        </p:txBody>
      </p:sp>
      <p:sp>
        <p:nvSpPr>
          <p:cNvPr id="6" name="TextBox 5"/>
          <p:cNvSpPr txBox="1">
            <a:spLocks noChangeArrowheads="1"/>
          </p:cNvSpPr>
          <p:nvPr/>
        </p:nvSpPr>
        <p:spPr bwMode="auto">
          <a:xfrm>
            <a:off x="3123520" y="1284936"/>
            <a:ext cx="5944959" cy="3046988"/>
          </a:xfrm>
          <a:prstGeom prst="rect">
            <a:avLst/>
          </a:prstGeom>
          <a:noFill/>
          <a:ln w="9525">
            <a:noFill/>
            <a:miter lim="800000"/>
            <a:headEnd/>
            <a:tailEnd/>
          </a:ln>
        </p:spPr>
        <p:txBody>
          <a:bodyPr wrap="square">
            <a:prstTxWarp prst="textNoShape">
              <a:avLst/>
            </a:prstTxWarp>
            <a:spAutoFit/>
          </a:bodyPr>
          <a:lstStyle/>
          <a:p>
            <a:pPr marL="0" lvl="1"/>
            <a:r>
              <a:rPr lang="en-US" sz="2400" dirty="0" smtClean="0">
                <a:solidFill>
                  <a:schemeClr val="bg1"/>
                </a:solidFill>
                <a:latin typeface="Calibri Light" panose="020F0302020204030204" pitchFamily="34" charset="0"/>
              </a:rPr>
              <a:t>Consult with case manager</a:t>
            </a:r>
            <a:r>
              <a:rPr lang="en-US" sz="2400" dirty="0">
                <a:solidFill>
                  <a:schemeClr val="bg1"/>
                </a:solidFill>
                <a:latin typeface="Calibri Light" panose="020F0302020204030204" pitchFamily="34" charset="0"/>
              </a:rPr>
              <a:t> </a:t>
            </a:r>
            <a:r>
              <a:rPr lang="en-US" sz="2400" dirty="0" smtClean="0">
                <a:solidFill>
                  <a:schemeClr val="bg1"/>
                </a:solidFill>
                <a:latin typeface="Calibri Light" panose="020F0302020204030204" pitchFamily="34" charset="0"/>
              </a:rPr>
              <a:t>on the following:</a:t>
            </a:r>
          </a:p>
          <a:p>
            <a:pPr marL="0" lvl="1"/>
            <a:endParaRPr lang="en-US" sz="2400" dirty="0" smtClean="0">
              <a:solidFill>
                <a:schemeClr val="bg1"/>
              </a:solidFill>
              <a:latin typeface="Calibri Light" panose="020F0302020204030204" pitchFamily="34" charset="0"/>
            </a:endParaRPr>
          </a:p>
          <a:p>
            <a:pPr marL="571500" lvl="1" indent="-571500">
              <a:buFont typeface="Arial" panose="020B0604020202020204" pitchFamily="34" charset="0"/>
              <a:buChar char="•"/>
            </a:pPr>
            <a:r>
              <a:rPr lang="en-US" sz="2400" dirty="0" smtClean="0">
                <a:solidFill>
                  <a:schemeClr val="bg1"/>
                </a:solidFill>
                <a:latin typeface="Calibri Light" panose="020F0302020204030204" pitchFamily="34" charset="0"/>
              </a:rPr>
              <a:t>Accommodations/Modifications</a:t>
            </a:r>
          </a:p>
          <a:p>
            <a:pPr marL="571500" lvl="1" indent="-571500">
              <a:buFont typeface="Arial" panose="020B0604020202020204" pitchFamily="34" charset="0"/>
              <a:buChar char="•"/>
            </a:pPr>
            <a:r>
              <a:rPr lang="en-US" sz="2400" dirty="0" smtClean="0">
                <a:solidFill>
                  <a:schemeClr val="bg1"/>
                </a:solidFill>
                <a:latin typeface="Calibri Light" panose="020F0302020204030204" pitchFamily="34" charset="0"/>
              </a:rPr>
              <a:t>Goals </a:t>
            </a:r>
          </a:p>
          <a:p>
            <a:pPr marL="571500" lvl="1" indent="-571500">
              <a:buFont typeface="Arial" panose="020B0604020202020204" pitchFamily="34" charset="0"/>
              <a:buChar char="•"/>
            </a:pPr>
            <a:r>
              <a:rPr lang="en-US" sz="2400" dirty="0" smtClean="0">
                <a:solidFill>
                  <a:schemeClr val="bg1"/>
                </a:solidFill>
                <a:latin typeface="Calibri Light" panose="020F0302020204030204" pitchFamily="34" charset="0"/>
              </a:rPr>
              <a:t>Behavior plan</a:t>
            </a:r>
          </a:p>
          <a:p>
            <a:pPr marL="571500" lvl="1" indent="-571500">
              <a:buFont typeface="Arial" panose="020B0604020202020204" pitchFamily="34" charset="0"/>
              <a:buChar char="•"/>
            </a:pPr>
            <a:endParaRPr lang="en-US" sz="3600" dirty="0" smtClean="0">
              <a:solidFill>
                <a:srgbClr val="860908"/>
              </a:solidFill>
              <a:latin typeface="Goudy Old Style" pitchFamily="-106" charset="0"/>
            </a:endParaRPr>
          </a:p>
          <a:p>
            <a:pPr marL="742950" lvl="1" indent="-742950">
              <a:buAutoNum type="alphaUcParenR"/>
            </a:pPr>
            <a:endParaRPr lang="en-US" sz="3600" dirty="0">
              <a:solidFill>
                <a:srgbClr val="860908"/>
              </a:solidFill>
              <a:latin typeface="Goudy Old Style" pitchFamily="-106"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90070" y="3980086"/>
            <a:ext cx="1866900" cy="1847850"/>
          </a:xfrm>
          <a:prstGeom prst="rect">
            <a:avLst/>
          </a:prstGeom>
        </p:spPr>
      </p:pic>
    </p:spTree>
    <p:extLst>
      <p:ext uri="{BB962C8B-B14F-4D97-AF65-F5344CB8AC3E}">
        <p14:creationId xmlns:p14="http://schemas.microsoft.com/office/powerpoint/2010/main" val="3437482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8839" y="143932"/>
            <a:ext cx="8534400" cy="1507067"/>
          </a:xfrm>
        </p:spPr>
        <p:txBody>
          <a:bodyPr>
            <a:normAutofit/>
          </a:bodyPr>
          <a:lstStyle/>
          <a:p>
            <a:pPr algn="ctr"/>
            <a:r>
              <a:rPr lang="en-US" sz="3600" dirty="0" smtClean="0">
                <a:solidFill>
                  <a:schemeClr val="bg1"/>
                </a:solidFill>
                <a:latin typeface="Calibri Light" panose="020F0302020204030204" pitchFamily="34" charset="0"/>
              </a:rPr>
              <a:t>Ongoing Responsibilities</a:t>
            </a:r>
            <a:endParaRPr lang="en-US" sz="3600" dirty="0">
              <a:solidFill>
                <a:schemeClr val="bg1"/>
              </a:solidFill>
              <a:latin typeface="Calibri Light" panose="020F0302020204030204" pitchFamily="34" charset="0"/>
            </a:endParaRPr>
          </a:p>
        </p:txBody>
      </p:sp>
      <p:sp>
        <p:nvSpPr>
          <p:cNvPr id="3" name="Content Placeholder 2"/>
          <p:cNvSpPr>
            <a:spLocks noGrp="1"/>
          </p:cNvSpPr>
          <p:nvPr>
            <p:ph idx="1"/>
          </p:nvPr>
        </p:nvSpPr>
        <p:spPr>
          <a:xfrm>
            <a:off x="2421082" y="1392382"/>
            <a:ext cx="7452157" cy="3034145"/>
          </a:xfrm>
        </p:spPr>
        <p:txBody>
          <a:bodyPr>
            <a:normAutofit/>
          </a:bodyPr>
          <a:lstStyle/>
          <a:p>
            <a:r>
              <a:rPr lang="en-US" sz="2400" dirty="0" smtClean="0">
                <a:solidFill>
                  <a:schemeClr val="bg1"/>
                </a:solidFill>
                <a:latin typeface="Calibri Light" panose="020F0302020204030204" pitchFamily="34" charset="0"/>
              </a:rPr>
              <a:t>Continue to consult with case manager on progress and any issues or concerns</a:t>
            </a:r>
          </a:p>
          <a:p>
            <a:r>
              <a:rPr lang="en-US" sz="2400" dirty="0" smtClean="0">
                <a:solidFill>
                  <a:schemeClr val="bg1"/>
                </a:solidFill>
                <a:latin typeface="Calibri Light" panose="020F0302020204030204" pitchFamily="34" charset="0"/>
              </a:rPr>
              <a:t>Collect data/work samples</a:t>
            </a:r>
          </a:p>
          <a:p>
            <a:r>
              <a:rPr lang="en-US" sz="2400" dirty="0" smtClean="0">
                <a:solidFill>
                  <a:schemeClr val="bg1"/>
                </a:solidFill>
                <a:latin typeface="Calibri Light" panose="020F0302020204030204" pitchFamily="34" charset="0"/>
              </a:rPr>
              <a:t>Be a team player </a:t>
            </a:r>
            <a:endParaRPr lang="en-US" sz="2400" dirty="0">
              <a:solidFill>
                <a:schemeClr val="bg1"/>
              </a:solidFill>
              <a:latin typeface="Calibri Light" panose="020F030202020403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45789" y="3307772"/>
            <a:ext cx="2482994" cy="2563091"/>
          </a:xfrm>
          <a:prstGeom prst="rect">
            <a:avLst/>
          </a:prstGeom>
        </p:spPr>
      </p:pic>
    </p:spTree>
    <p:extLst>
      <p:ext uri="{BB962C8B-B14F-4D97-AF65-F5344CB8AC3E}">
        <p14:creationId xmlns:p14="http://schemas.microsoft.com/office/powerpoint/2010/main" val="3736990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108</TotalTime>
  <Words>390</Words>
  <Application>Microsoft Office PowerPoint</Application>
  <PresentationFormat>Widescreen</PresentationFormat>
  <Paragraphs>65</Paragraphs>
  <Slides>11</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Century Gothic</vt:lpstr>
      <vt:lpstr>Goudy Old Style</vt:lpstr>
      <vt:lpstr>Wingdings 3</vt:lpstr>
      <vt:lpstr>Slice</vt:lpstr>
      <vt:lpstr>The IEP and the Role of the  General Education Teacher    Ventura County SELPA 2016</vt:lpstr>
      <vt:lpstr>PowerPoint Presentation</vt:lpstr>
      <vt:lpstr>Responsibilities of the  General Education Teacher </vt:lpstr>
      <vt:lpstr>Responsibilities of the General Education Teacher </vt:lpstr>
      <vt:lpstr>Prior to the IEP Meeting</vt:lpstr>
      <vt:lpstr>Prior to the IEP Meeting</vt:lpstr>
      <vt:lpstr>During the IEP Meeting</vt:lpstr>
      <vt:lpstr>After the IEP Meeting </vt:lpstr>
      <vt:lpstr>Ongoing Responsibilities</vt:lpstr>
      <vt:lpstr>  Questions????</vt:lpstr>
      <vt:lpstr>Thank you to the team!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Regina Reed</dc:creator>
  <cp:lastModifiedBy>Regina</cp:lastModifiedBy>
  <cp:revision>24</cp:revision>
  <dcterms:created xsi:type="dcterms:W3CDTF">2016-06-28T18:03:17Z</dcterms:created>
  <dcterms:modified xsi:type="dcterms:W3CDTF">2016-08-30T12:58:58Z</dcterms:modified>
</cp:coreProperties>
</file>