
<file path=[Content_Types].xml><?xml version="1.0" encoding="utf-8"?>
<Types xmlns="http://schemas.openxmlformats.org/package/2006/content-types">
  <Default Extension="tmp"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269" r:id="rId3"/>
    <p:sldId id="355" r:id="rId4"/>
    <p:sldId id="323" r:id="rId5"/>
    <p:sldId id="354" r:id="rId6"/>
    <p:sldId id="324" r:id="rId7"/>
    <p:sldId id="333" r:id="rId8"/>
    <p:sldId id="360" r:id="rId9"/>
    <p:sldId id="266" r:id="rId10"/>
    <p:sldId id="369" r:id="rId11"/>
    <p:sldId id="265" r:id="rId12"/>
    <p:sldId id="361" r:id="rId13"/>
    <p:sldId id="364" r:id="rId14"/>
    <p:sldId id="365" r:id="rId15"/>
    <p:sldId id="366" r:id="rId16"/>
    <p:sldId id="368" r:id="rId17"/>
    <p:sldId id="357" r:id="rId18"/>
    <p:sldId id="358" r:id="rId19"/>
    <p:sldId id="359" r:id="rId20"/>
    <p:sldId id="356" r:id="rId21"/>
    <p:sldId id="370"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86" autoAdjust="0"/>
    <p:restoredTop sz="70213" autoAdjust="0"/>
  </p:normalViewPr>
  <p:slideViewPr>
    <p:cSldViewPr>
      <p:cViewPr varScale="1">
        <p:scale>
          <a:sx n="57" d="100"/>
          <a:sy n="57" d="100"/>
        </p:scale>
        <p:origin x="1526" y="43"/>
      </p:cViewPr>
      <p:guideLst>
        <p:guide orient="horz" pos="2160"/>
        <p:guide pos="2880"/>
      </p:guideLst>
    </p:cSldViewPr>
  </p:slideViewPr>
  <p:notesTextViewPr>
    <p:cViewPr>
      <p:scale>
        <a:sx n="1" d="1"/>
        <a:sy n="1" d="1"/>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6" rIns="93172" bIns="46586" rtlCol="0"/>
          <a:lstStyle>
            <a:lvl1pPr algn="l">
              <a:defRPr sz="13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2" tIns="46586" rIns="93172" bIns="46586" rtlCol="0"/>
          <a:lstStyle>
            <a:lvl1pPr algn="r">
              <a:defRPr sz="1300"/>
            </a:lvl1pPr>
          </a:lstStyle>
          <a:p>
            <a:fld id="{F6867AC6-7757-4C82-88E4-28A92DE8A661}" type="datetimeFigureOut">
              <a:rPr lang="en-US" smtClean="0"/>
              <a:t>4/21/2017</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2" tIns="46586" rIns="93172" bIns="46586" rtlCol="0" anchor="b"/>
          <a:lstStyle>
            <a:lvl1pPr algn="l">
              <a:defRPr sz="13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2" tIns="46586" rIns="93172" bIns="46586" rtlCol="0" anchor="b"/>
          <a:lstStyle>
            <a:lvl1pPr algn="r">
              <a:defRPr sz="1300"/>
            </a:lvl1pPr>
          </a:lstStyle>
          <a:p>
            <a:fld id="{E0745C8B-4CA3-45F2-BA36-77FFD2FA1A80}" type="slidenum">
              <a:rPr lang="en-US" smtClean="0"/>
              <a:t>‹#›</a:t>
            </a:fld>
            <a:endParaRPr lang="en-US" dirty="0"/>
          </a:p>
        </p:txBody>
      </p:sp>
    </p:spTree>
    <p:extLst>
      <p:ext uri="{BB962C8B-B14F-4D97-AF65-F5344CB8AC3E}">
        <p14:creationId xmlns:p14="http://schemas.microsoft.com/office/powerpoint/2010/main" val="398180424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6" rIns="93172" bIns="46586" rtlCol="0"/>
          <a:lstStyle>
            <a:lvl1pPr algn="l">
              <a:defRPr sz="13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2" tIns="46586" rIns="93172" bIns="46586" rtlCol="0"/>
          <a:lstStyle>
            <a:lvl1pPr algn="r">
              <a:defRPr sz="1300"/>
            </a:lvl1pPr>
          </a:lstStyle>
          <a:p>
            <a:fld id="{B5B7E7D9-90B7-478F-B8DB-C0F8F0784902}" type="datetimeFigureOut">
              <a:rPr lang="en-US" smtClean="0"/>
              <a:t>4/21/2017</a:t>
            </a:fld>
            <a:endParaRPr lang="en-US" dirty="0"/>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3172" tIns="46586" rIns="93172" bIns="46586"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6" rIns="93172"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6" rIns="93172" bIns="46586"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6" rIns="93172" bIns="46586" rtlCol="0" anchor="b"/>
          <a:lstStyle>
            <a:lvl1pPr algn="r">
              <a:defRPr sz="1300"/>
            </a:lvl1pPr>
          </a:lstStyle>
          <a:p>
            <a:fld id="{9A634C1A-811E-4FCE-9FA2-7C0B5A44D38C}" type="slidenum">
              <a:rPr lang="en-US" smtClean="0"/>
              <a:t>‹#›</a:t>
            </a:fld>
            <a:endParaRPr lang="en-US" dirty="0"/>
          </a:p>
        </p:txBody>
      </p:sp>
    </p:spTree>
    <p:extLst>
      <p:ext uri="{BB962C8B-B14F-4D97-AF65-F5344CB8AC3E}">
        <p14:creationId xmlns:p14="http://schemas.microsoft.com/office/powerpoint/2010/main" val="189341679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PowerPoint is provided</a:t>
            </a:r>
            <a:r>
              <a:rPr lang="en-US" baseline="0" dirty="0" smtClean="0"/>
              <a:t> as an overview to the Ventura County SELPA PSW Model.  Suggested uses include presentations to school staff, including general education teachers, as well as parents.  Notes are provided for each slide to assist the presenter.  The presenter should feel free to personalize the presentation, adding or subtracting slides as appropriate for the audience.</a:t>
            </a:r>
            <a:endParaRPr lang="en-US" dirty="0"/>
          </a:p>
        </p:txBody>
      </p:sp>
    </p:spTree>
    <p:extLst>
      <p:ext uri="{BB962C8B-B14F-4D97-AF65-F5344CB8AC3E}">
        <p14:creationId xmlns:p14="http://schemas.microsoft.com/office/powerpoint/2010/main" val="22594023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Within the discrepancy model, much of the academic assessment portion was based on standardized academic achievement test scores </a:t>
            </a:r>
          </a:p>
          <a:p>
            <a:endParaRPr lang="en-US" dirty="0" smtClean="0"/>
          </a:p>
          <a:p>
            <a:r>
              <a:rPr lang="en-US" dirty="0" smtClean="0"/>
              <a:t>There</a:t>
            </a:r>
            <a:r>
              <a:rPr lang="en-US" baseline="0" dirty="0" smtClean="0"/>
              <a:t> may be certain times when a standardized achievement test does not paint an accurate picture of a student’s true performance in a specific academic area, particularly for younger students. Assessment teams must also consider additional academic data to determine whether a student has a significant academic weakness, which gives more credence to data collected by general education teacher. </a:t>
            </a:r>
          </a:p>
          <a:p>
            <a:endParaRPr lang="en-US" baseline="0" dirty="0" smtClean="0"/>
          </a:p>
          <a:p>
            <a:r>
              <a:rPr lang="en-US" baseline="0" dirty="0" smtClean="0"/>
              <a:t>By law, someone on the assessment team (generally the psychologist) must also conduct an observation of the student.</a:t>
            </a:r>
            <a:endParaRPr lang="en-US" dirty="0"/>
          </a:p>
        </p:txBody>
      </p:sp>
    </p:spTree>
    <p:extLst>
      <p:ext uri="{BB962C8B-B14F-4D97-AF65-F5344CB8AC3E}">
        <p14:creationId xmlns:p14="http://schemas.microsoft.com/office/powerpoint/2010/main" val="11192827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This is the Ventura County SELPA’s definition of a specific learning disability. This definition is based on language from other researchers and educational organizations (e.g. National Association of School Psychologists, Learning Disabilities Association of America).</a:t>
            </a:r>
          </a:p>
          <a:p>
            <a:endParaRPr lang="en-US" baseline="0" dirty="0" smtClean="0"/>
          </a:p>
          <a:p>
            <a:r>
              <a:rPr lang="en-US" baseline="0" dirty="0" smtClean="0"/>
              <a:t>The Ventura County SELPA believes that the PSW model is the best assessment method to be used to determine weather a student meets this definition. </a:t>
            </a:r>
          </a:p>
        </p:txBody>
      </p:sp>
    </p:spTree>
    <p:extLst>
      <p:ext uri="{BB962C8B-B14F-4D97-AF65-F5344CB8AC3E}">
        <p14:creationId xmlns:p14="http://schemas.microsoft.com/office/powerpoint/2010/main" val="18185772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would be an</a:t>
            </a:r>
            <a:r>
              <a:rPr lang="en-US" baseline="0" dirty="0" smtClean="0"/>
              <a:t> example of a student with SLD, as assessed using the PSW model.</a:t>
            </a:r>
            <a:endParaRPr lang="en-US" dirty="0"/>
          </a:p>
        </p:txBody>
      </p:sp>
    </p:spTree>
    <p:extLst>
      <p:ext uri="{BB962C8B-B14F-4D97-AF65-F5344CB8AC3E}">
        <p14:creationId xmlns:p14="http://schemas.microsoft.com/office/powerpoint/2010/main" val="24562135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a:t>
            </a:r>
            <a:r>
              <a:rPr lang="en-US" baseline="0" dirty="0" smtClean="0"/>
              <a:t> accurate identification, it is important to consider what an SLD is vs. what it is not. </a:t>
            </a:r>
          </a:p>
          <a:p>
            <a:endParaRPr lang="en-US" baseline="0" dirty="0" smtClean="0"/>
          </a:p>
        </p:txBody>
      </p:sp>
    </p:spTree>
    <p:extLst>
      <p:ext uri="{BB962C8B-B14F-4D97-AF65-F5344CB8AC3E}">
        <p14:creationId xmlns:p14="http://schemas.microsoft.com/office/powerpoint/2010/main" val="14163661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28445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Both</a:t>
            </a:r>
            <a:r>
              <a:rPr lang="en-US" baseline="0" dirty="0" smtClean="0"/>
              <a:t> types of students demonstrate academic underachievement, but only those who demonstrate a pattern of strengths and weaknesses would be eligible for special education under the category of specific learning disability. </a:t>
            </a:r>
          </a:p>
          <a:p>
            <a:endParaRPr lang="en-US" baseline="0" dirty="0" smtClean="0"/>
          </a:p>
          <a:p>
            <a:r>
              <a:rPr lang="en-US" sz="1200" b="0" i="0" u="none" strike="noStrike" kern="1200" baseline="0" dirty="0" smtClean="0">
                <a:solidFill>
                  <a:schemeClr val="tx1"/>
                </a:solidFill>
                <a:latin typeface="+mn-lt"/>
                <a:ea typeface="+mn-ea"/>
                <a:cs typeface="+mn-cs"/>
              </a:rPr>
              <a:t>Students who are eligible for special education under the category of SLD typically require individualized services, not simply more intensive services (LDA, 2010). They must also possess the thinking  skills required to learn compensatory strategies and apply them independently (Flanagan, Ortiz, &amp; Alfonso, 2013).  </a:t>
            </a:r>
            <a:r>
              <a:rPr lang="en-US" baseline="0" dirty="0" smtClean="0"/>
              <a:t>This is not to say that students with GLD would not require interventions.  </a:t>
            </a:r>
            <a:endParaRPr lang="en-US" dirty="0"/>
          </a:p>
        </p:txBody>
      </p:sp>
    </p:spTree>
    <p:extLst>
      <p:ext uri="{BB962C8B-B14F-4D97-AF65-F5344CB8AC3E}">
        <p14:creationId xmlns:p14="http://schemas.microsoft.com/office/powerpoint/2010/main" val="20398813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81390">
              <a:defRPr/>
            </a:pPr>
            <a:r>
              <a:rPr lang="en-US" dirty="0" smtClean="0"/>
              <a:t>While </a:t>
            </a:r>
            <a:r>
              <a:rPr lang="en-US" dirty="0"/>
              <a:t>the Ventura County SELPA PSW Model does not mandate that individual schools utilize a Response to Instruction and Intervention model (RtI²) as a pre-referral requirement, there are certain basic elements that should be considered prior to </a:t>
            </a:r>
            <a:r>
              <a:rPr lang="en-US" dirty="0" smtClean="0"/>
              <a:t>considering</a:t>
            </a:r>
            <a:r>
              <a:rPr lang="en-US" baseline="0" dirty="0" smtClean="0"/>
              <a:t> a special education evaluation</a:t>
            </a:r>
            <a:r>
              <a:rPr lang="en-US" dirty="0" smtClean="0"/>
              <a:t>.  </a:t>
            </a:r>
          </a:p>
          <a:p>
            <a:pPr defTabSz="881390">
              <a:defRPr/>
            </a:pPr>
            <a:endParaRPr lang="en-US" dirty="0" smtClean="0"/>
          </a:p>
          <a:p>
            <a:pPr defTabSz="881390">
              <a:defRPr/>
            </a:pPr>
            <a:r>
              <a:rPr lang="en-US" dirty="0" smtClean="0"/>
              <a:t>It </a:t>
            </a:r>
            <a:r>
              <a:rPr lang="en-US" dirty="0"/>
              <a:t>should be noted that the PSW model works best when it is used in conjunction with an instruction and intervention model that includes a Multi-Tiered Systems of Support (MTSS) along with effective screening and progress monitoring procedures.  Some practitioners have reported that up to one-third fewer students are being identified as having an SLD when using a combined RTI/PSW model,  as they are more accurately able to identify other disabilities (e.g. OHI, ED) or exclusionary factors (e.g. environmental, instructional, attendance, language considerations) as the primary cause for a student’s underachievement (Hanson, Sharman, &amp; Esparza-Brown, 2009). </a:t>
            </a:r>
          </a:p>
        </p:txBody>
      </p:sp>
    </p:spTree>
    <p:extLst>
      <p:ext uri="{BB962C8B-B14F-4D97-AF65-F5344CB8AC3E}">
        <p14:creationId xmlns:p14="http://schemas.microsoft.com/office/powerpoint/2010/main" val="41469461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According to the Federal definition of Specific Learning Disabilities, to ensure that underachievement in a student suspected of having a Specific Learning Disability is not due to lack of appropriate instruction in reading or math, the group making the decision about whether assessment is appropriate must consider whether prior to, or part of the referral process, the student was provided:</a:t>
            </a:r>
          </a:p>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Appropriate differentiated instruction in general education settings using state-adopted standards in reading, writing, mathematics and English Language Development (for EL students), delivered by qualified personnel.</a:t>
            </a:r>
            <a:endParaRPr lang="en-US"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4716853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In addition, school teams need to document that research-based interventions and the monitoring of progress within the general education setting (SELPA, 2009) has occurred. Interventions and instruction should be targeted to meet the student’s area of academic or behavioral instructional need (e.g. decoding, math calculations, social skills, etc.) and should be implemented with fidelity for a reasonable period of time.  </a:t>
            </a:r>
            <a:endParaRPr lang="en-US"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4716853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Documentation of multiple data points of repeated assessment of achievement at reasonable intervals, reflecting assessment of student progress during instruction also needs to be provided.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These data sources should include both pre- and post-intervention data from a variety of sources.  Data sources may be, but are not limited to:</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Teacher-created or published diagnostic, formative and summative assessments</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Progress monitoring data (DIBELS, </a:t>
            </a:r>
            <a:r>
              <a:rPr lang="en-US" sz="1200" kern="1200" dirty="0" err="1" smtClean="0">
                <a:solidFill>
                  <a:schemeClr val="tx1"/>
                </a:solidFill>
                <a:effectLst/>
                <a:latin typeface="+mn-lt"/>
                <a:ea typeface="+mn-ea"/>
                <a:cs typeface="+mn-cs"/>
              </a:rPr>
              <a:t>EasyCBM</a:t>
            </a:r>
            <a:r>
              <a:rPr lang="en-US" sz="1200" kern="1200" dirty="0" smtClean="0">
                <a:solidFill>
                  <a:schemeClr val="tx1"/>
                </a:solidFill>
                <a:effectLst/>
                <a:latin typeface="+mn-lt"/>
                <a:ea typeface="+mn-ea"/>
                <a:cs typeface="+mn-cs"/>
              </a:rPr>
              <a:t>, etc.)</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District benchmark assessments</a:t>
            </a:r>
          </a:p>
          <a:p>
            <a:pPr marL="171450" lvl="0" indent="-171450">
              <a:buFont typeface="Arial" panose="020B0604020202020204" pitchFamily="34" charset="0"/>
              <a:buChar char="•"/>
            </a:pPr>
            <a:endParaRPr lang="en-US" sz="1200" kern="1200" dirty="0" smtClean="0">
              <a:solidFill>
                <a:schemeClr val="tx1"/>
              </a:solidFill>
              <a:effectLst/>
              <a:latin typeface="+mn-lt"/>
              <a:ea typeface="+mn-ea"/>
              <a:cs typeface="+mn-cs"/>
            </a:endParaRPr>
          </a:p>
          <a:p>
            <a:pPr marL="0" lvl="0" indent="0">
              <a:buFont typeface="Arial" panose="020B0604020202020204" pitchFamily="34" charset="0"/>
              <a:buNone/>
            </a:pPr>
            <a:r>
              <a:rPr lang="en-US" sz="1200" kern="1200" dirty="0" smtClean="0">
                <a:solidFill>
                  <a:schemeClr val="tx1"/>
                </a:solidFill>
                <a:effectLst/>
                <a:latin typeface="+mn-lt"/>
                <a:ea typeface="+mn-ea"/>
                <a:cs typeface="+mn-cs"/>
              </a:rPr>
              <a:t>These</a:t>
            </a:r>
            <a:r>
              <a:rPr lang="en-US" sz="1200" kern="1200" baseline="0" dirty="0" smtClean="0">
                <a:solidFill>
                  <a:schemeClr val="tx1"/>
                </a:solidFill>
                <a:effectLst/>
                <a:latin typeface="+mn-lt"/>
                <a:ea typeface="+mn-ea"/>
                <a:cs typeface="+mn-cs"/>
              </a:rPr>
              <a:t> data sources may come from teachers’ diagnostic or entry level assessment, formative, or summative assessments.</a:t>
            </a:r>
          </a:p>
          <a:p>
            <a:pPr marL="0" lvl="0" indent="0">
              <a:buFont typeface="Arial" panose="020B0604020202020204" pitchFamily="34" charset="0"/>
              <a:buNone/>
            </a:pPr>
            <a:endParaRPr lang="en-US" sz="1200" kern="1200" baseline="0" dirty="0" smtClean="0">
              <a:solidFill>
                <a:schemeClr val="tx1"/>
              </a:solidFill>
              <a:effectLst/>
              <a:latin typeface="+mn-lt"/>
              <a:ea typeface="+mn-ea"/>
              <a:cs typeface="+mn-cs"/>
            </a:endParaRPr>
          </a:p>
          <a:p>
            <a:pPr marL="0" lvl="0" indent="0">
              <a:buFont typeface="Arial" panose="020B0604020202020204" pitchFamily="34" charset="0"/>
              <a:buNone/>
            </a:pPr>
            <a:r>
              <a:rPr lang="en-US" sz="1200" kern="1200" baseline="0" dirty="0" smtClean="0">
                <a:solidFill>
                  <a:schemeClr val="tx1"/>
                </a:solidFill>
                <a:effectLst/>
                <a:latin typeface="+mn-lt"/>
                <a:ea typeface="+mn-ea"/>
                <a:cs typeface="+mn-cs"/>
              </a:rPr>
              <a:t>When examining student data, it is important to analyze the data in comparison to other students within that grade level/department as well as the other students who are receiving interventions.  Lastly, individual student growth needs to also be analyzed.</a:t>
            </a:r>
            <a:endParaRPr lang="en-US" sz="1200" kern="1200" dirty="0" smtClean="0">
              <a:solidFill>
                <a:schemeClr val="tx1"/>
              </a:solidFill>
              <a:effectLst/>
              <a:latin typeface="+mn-lt"/>
              <a:ea typeface="+mn-ea"/>
              <a:cs typeface="+mn-cs"/>
            </a:endParaRPr>
          </a:p>
        </p:txBody>
      </p:sp>
    </p:spTree>
    <p:extLst>
      <p:ext uri="{BB962C8B-B14F-4D97-AF65-F5344CB8AC3E}">
        <p14:creationId xmlns:p14="http://schemas.microsoft.com/office/powerpoint/2010/main" val="3471685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presentation will cover the main points listed on the slide.</a:t>
            </a:r>
          </a:p>
          <a:p>
            <a:endParaRPr lang="en-US" dirty="0" smtClean="0"/>
          </a:p>
        </p:txBody>
      </p:sp>
    </p:spTree>
    <p:extLst>
      <p:ext uri="{BB962C8B-B14F-4D97-AF65-F5344CB8AC3E}">
        <p14:creationId xmlns:p14="http://schemas.microsoft.com/office/powerpoint/2010/main" val="26470752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have a very important role</a:t>
            </a:r>
            <a:r>
              <a:rPr lang="en-US" baseline="0" dirty="0" smtClean="0"/>
              <a:t> in this process.  You need to advocate for your student.  You have a lot of knowledge about this student that needs to be shared with the team.  If you have data, share it.  What are areas of strength that you have noticed with this student?  What interventions have already been tried in the school and/or home settings?  As the process from concern to possible referral for assessment to IEP meeting progresses, stay involved in the process.  Ask questions when you have them.</a:t>
            </a:r>
            <a:endParaRPr lang="en-US" dirty="0"/>
          </a:p>
        </p:txBody>
      </p:sp>
    </p:spTree>
    <p:extLst>
      <p:ext uri="{BB962C8B-B14F-4D97-AF65-F5344CB8AC3E}">
        <p14:creationId xmlns:p14="http://schemas.microsoft.com/office/powerpoint/2010/main" val="34169203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detailed</a:t>
            </a:r>
            <a:r>
              <a:rPr lang="en-US" baseline="0" dirty="0" smtClean="0"/>
              <a:t> information about the Ventura County SELPA PSW Model, visit the SELPA website at </a:t>
            </a:r>
            <a:r>
              <a:rPr lang="en-US" baseline="0" smtClean="0"/>
              <a:t>www.vcselpa.org </a:t>
            </a:r>
            <a:endParaRPr lang="en-US" dirty="0"/>
          </a:p>
        </p:txBody>
      </p:sp>
    </p:spTree>
    <p:extLst>
      <p:ext uri="{BB962C8B-B14F-4D97-AF65-F5344CB8AC3E}">
        <p14:creationId xmlns:p14="http://schemas.microsoft.com/office/powerpoint/2010/main" val="28045439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As part of the assessment process for special education eligibility, students are assessed by a multi-disciplinary team to determine if they meet the eligibility criteria outlined by federal and state code.  Prior to the 2004 Reauthorization of federal special education law, states were required to use the discrepancy model for Specific Learning Disability identification.</a:t>
            </a:r>
            <a:endParaRPr lang="en-US" dirty="0"/>
          </a:p>
        </p:txBody>
      </p:sp>
    </p:spTree>
    <p:extLst>
      <p:ext uri="{BB962C8B-B14F-4D97-AF65-F5344CB8AC3E}">
        <p14:creationId xmlns:p14="http://schemas.microsoft.com/office/powerpoint/2010/main" val="4187278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81390">
              <a:defRPr/>
            </a:pPr>
            <a:r>
              <a:rPr lang="en-US" baseline="0" dirty="0" smtClean="0"/>
              <a:t>The discrepancy model has been the sole method for identifying learning disabilities for decades. </a:t>
            </a:r>
          </a:p>
          <a:p>
            <a:pPr defTabSz="881390">
              <a:defRPr/>
            </a:pPr>
            <a:endParaRPr lang="en-US" baseline="0" dirty="0" smtClean="0"/>
          </a:p>
          <a:p>
            <a:pPr defTabSz="881390">
              <a:defRPr/>
            </a:pPr>
            <a:r>
              <a:rPr lang="en-US" baseline="0" dirty="0" smtClean="0"/>
              <a:t>It requires that assessment teams compare a students ability (usually judged by the student’s IQ) with their academic achievement on standardized achievement tests (i.e. Woodcock Johnson Tests of Achievement). The student must have a significant difference (discrepancy) between these two numbers, with IQ being the higher of the two. Additionally, the student must have at least one processing (thinking) weakness (e.g. auditory processing, visual processing, etc.).</a:t>
            </a:r>
          </a:p>
          <a:p>
            <a:endParaRPr lang="en-US" baseline="0" dirty="0" smtClean="0">
              <a:solidFill>
                <a:srgbClr val="FF0000"/>
              </a:solidFill>
            </a:endParaRPr>
          </a:p>
        </p:txBody>
      </p:sp>
    </p:spTree>
    <p:extLst>
      <p:ext uri="{BB962C8B-B14F-4D97-AF65-F5344CB8AC3E}">
        <p14:creationId xmlns:p14="http://schemas.microsoft.com/office/powerpoint/2010/main" val="809930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When we are completing assessments for students with possible learning disabilities, the law now states that we do not have to use the discrepancy model, the model that we have previously used.  Instead, we can use the research-based Pattern of Strengths and Weaknesses model, referred to as PSW, to determine whether a student has a learning disability. </a:t>
            </a:r>
          </a:p>
          <a:p>
            <a:endParaRPr lang="en-US" sz="1200" kern="1200" dirty="0" smtClean="0">
              <a:solidFill>
                <a:schemeClr val="tx1"/>
              </a:solidFill>
              <a:effectLst/>
              <a:latin typeface="+mn-lt"/>
              <a:ea typeface="+mn-ea"/>
              <a:cs typeface="+mn-cs"/>
            </a:endParaRPr>
          </a:p>
          <a:p>
            <a:r>
              <a:rPr lang="en-US" dirty="0" smtClean="0"/>
              <a:t>Both Federal and State criteria allow for the use of models other than the discrepancy model for SLD identification.  Federal law refers to the use of “alternative research-based procedures” and</a:t>
            </a:r>
            <a:r>
              <a:rPr lang="en-US" baseline="0" dirty="0" smtClean="0"/>
              <a:t> CA Education Code, which was updated in 2014, specifically refers to the use of a </a:t>
            </a:r>
            <a:r>
              <a:rPr lang="en-US" sz="1200" kern="1200" dirty="0" smtClean="0">
                <a:solidFill>
                  <a:schemeClr val="tx1"/>
                </a:solidFill>
                <a:effectLst/>
                <a:latin typeface="+mn-lt"/>
                <a:ea typeface="+mn-ea"/>
                <a:cs typeface="+mn-cs"/>
              </a:rPr>
              <a:t>Pattern of Strengths and Weaknesses </a:t>
            </a:r>
            <a:r>
              <a:rPr lang="en-US" baseline="0" dirty="0" smtClean="0"/>
              <a:t>model (PSW).  Therefore, the use of the PSW model is a legal model according to both federal and state criteria.</a:t>
            </a:r>
          </a:p>
          <a:p>
            <a:endParaRPr lang="en-US" baseline="0" dirty="0" smtClean="0"/>
          </a:p>
          <a:p>
            <a:pPr marL="0" lvl="1" defTabSz="881390">
              <a:defRPr/>
            </a:pPr>
            <a:r>
              <a:rPr lang="en-US" baseline="0" dirty="0" smtClean="0"/>
              <a:t>One of the reasons why our SELPA has spent time on a new model for SLD identification is because SLD is the largest group of students identified for special education amongst the 13 areas of eligibility.</a:t>
            </a:r>
            <a:r>
              <a:rPr lang="en-US" dirty="0" smtClean="0"/>
              <a:t>  In Dec 2013, 6,186 students were identified as SLD within the Ventura County SELPA.  Therefore, Ventura County SELPA wanted to move to a model that was research-based.</a:t>
            </a:r>
          </a:p>
          <a:p>
            <a:pPr marL="0" lvl="1" defTabSz="881390">
              <a:defRPr/>
            </a:pPr>
            <a:endParaRPr lang="en-US" dirty="0" smtClean="0">
              <a:ea typeface="ＭＳ Ｐゴシック" pitchFamily="34" charset="-128"/>
            </a:endParaRPr>
          </a:p>
          <a:p>
            <a:pPr marL="0" lvl="1" defTabSz="881390">
              <a:defRPr/>
            </a:pPr>
            <a:r>
              <a:rPr lang="en-US" dirty="0" smtClean="0">
                <a:ea typeface="ＭＳ Ｐゴシック" pitchFamily="34" charset="-128"/>
              </a:rPr>
              <a:t>There has</a:t>
            </a:r>
            <a:r>
              <a:rPr lang="en-US" baseline="0" dirty="0" smtClean="0">
                <a:ea typeface="ＭＳ Ｐゴシック" pitchFamily="34" charset="-128"/>
              </a:rPr>
              <a:t> been much criticism surrounding the use of the discrepancy model for SLD identification. </a:t>
            </a:r>
            <a:endParaRPr lang="en-US" dirty="0" smtClean="0">
              <a:ea typeface="ＭＳ Ｐゴシック" pitchFamily="34" charset="-128"/>
            </a:endParaRPr>
          </a:p>
          <a:p>
            <a:endParaRPr lang="en-US" baseline="0" dirty="0" smtClean="0"/>
          </a:p>
          <a:p>
            <a:endParaRPr lang="en-US" dirty="0"/>
          </a:p>
        </p:txBody>
      </p:sp>
    </p:spTree>
    <p:extLst>
      <p:ext uri="{BB962C8B-B14F-4D97-AF65-F5344CB8AC3E}">
        <p14:creationId xmlns:p14="http://schemas.microsoft.com/office/powerpoint/2010/main" val="19596113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Literature </a:t>
            </a:r>
            <a:r>
              <a:rPr lang="en-US" dirty="0"/>
              <a:t>has long pointed to problems with this model including:</a:t>
            </a:r>
          </a:p>
          <a:p>
            <a:pPr lvl="1"/>
            <a:r>
              <a:rPr lang="en-US" altLang="en-US" b="1" dirty="0" smtClean="0">
                <a:solidFill>
                  <a:srgbClr val="FF0000"/>
                </a:solidFill>
              </a:rPr>
              <a:t>Difficult</a:t>
            </a:r>
            <a:r>
              <a:rPr lang="en-US" altLang="en-US" b="1" baseline="0" dirty="0" smtClean="0">
                <a:solidFill>
                  <a:srgbClr val="FF0000"/>
                </a:solidFill>
              </a:rPr>
              <a:t> to identify early. </a:t>
            </a:r>
            <a:r>
              <a:rPr lang="en-US" altLang="en-US" b="0" baseline="0" dirty="0" smtClean="0">
                <a:solidFill>
                  <a:srgbClr val="FF0000"/>
                </a:solidFill>
              </a:rPr>
              <a:t>It</a:t>
            </a:r>
            <a:r>
              <a:rPr lang="en-US" altLang="en-US" b="1" dirty="0" smtClean="0">
                <a:solidFill>
                  <a:srgbClr val="FF0000"/>
                </a:solidFill>
              </a:rPr>
              <a:t> </a:t>
            </a:r>
            <a:r>
              <a:rPr lang="en-US" altLang="en-US" dirty="0">
                <a:solidFill>
                  <a:srgbClr val="FF0000"/>
                </a:solidFill>
              </a:rPr>
              <a:t>can be very difficult to identify a student with a true SLD early because such a large discrepancy is needed between the student’s ability (IQ) and their achievement on standardized achievement scores. Therefore, teams are often forced to make the decision to wait until a student is low enough academically to achieve this discrepancy, even if there may be overwhelming evidence to support a significant processing issue. In the meantime, they may be missing out on critical learning time periods where specialized intervention and instruction could be given.   </a:t>
            </a:r>
          </a:p>
          <a:p>
            <a:pPr lvl="1"/>
            <a:r>
              <a:rPr lang="en-US" altLang="en-US" dirty="0">
                <a:solidFill>
                  <a:srgbClr val="FF0000"/>
                </a:solidFill>
              </a:rPr>
              <a:t> </a:t>
            </a:r>
            <a:endParaRPr lang="en-US" altLang="en-US" b="1" dirty="0">
              <a:solidFill>
                <a:srgbClr val="FF0000"/>
              </a:solidFill>
            </a:endParaRPr>
          </a:p>
          <a:p>
            <a:pPr lvl="1"/>
            <a:r>
              <a:rPr lang="en-US" altLang="en-US" b="1" dirty="0"/>
              <a:t>Over-identification of students. </a:t>
            </a:r>
            <a:r>
              <a:rPr lang="en-US" altLang="en-US" dirty="0"/>
              <a:t>This is the case in Ventura County.  While special education numbers should be around 10%, Ventura County’s numbers have been larger than this</a:t>
            </a:r>
            <a:r>
              <a:rPr lang="en-US" altLang="en-US" dirty="0" smtClean="0"/>
              <a:t>. Which means that some students are being labeled with a disability inappropriately. </a:t>
            </a:r>
            <a:endParaRPr lang="en-US" altLang="en-US" dirty="0"/>
          </a:p>
          <a:p>
            <a:pPr lvl="1"/>
            <a:endParaRPr lang="en-US" altLang="en-US" b="1" dirty="0"/>
          </a:p>
          <a:p>
            <a:pPr lvl="1"/>
            <a:r>
              <a:rPr lang="en-US" altLang="en-US" b="1" dirty="0"/>
              <a:t>Inconsistent application of </a:t>
            </a:r>
            <a:r>
              <a:rPr lang="en-US" altLang="en-US" b="1" dirty="0" smtClean="0"/>
              <a:t>approach- </a:t>
            </a:r>
            <a:r>
              <a:rPr lang="en-US" altLang="en-US" dirty="0"/>
              <a:t>Research has found that different practitioners, schools and school districts apply the discrepancy model in different ways (e.g. some use a strict 1.5 standard deviation discrepancy (22.5 standard score point difference), while others make exceptions for using less (e.g., 18 or fewer).</a:t>
            </a:r>
            <a:endParaRPr lang="en-US" altLang="en-US" b="1" dirty="0"/>
          </a:p>
          <a:p>
            <a:pPr lvl="1"/>
            <a:endParaRPr lang="en-US" b="1" dirty="0"/>
          </a:p>
          <a:p>
            <a:pPr lvl="1"/>
            <a:r>
              <a:rPr lang="en-US" b="1" dirty="0"/>
              <a:t>Not </a:t>
            </a:r>
            <a:r>
              <a:rPr lang="en-US" b="1" dirty="0" smtClean="0"/>
              <a:t>research-based-</a:t>
            </a:r>
            <a:r>
              <a:rPr lang="en-US" b="0" baseline="0" dirty="0" smtClean="0"/>
              <a:t> The discrepancy model is not research based.</a:t>
            </a:r>
            <a:endParaRPr lang="en-US" dirty="0"/>
          </a:p>
          <a:p>
            <a:pPr lvl="1"/>
            <a:endParaRPr lang="en-US" b="1" dirty="0"/>
          </a:p>
          <a:p>
            <a:pPr lvl="1"/>
            <a:r>
              <a:rPr lang="en-US" b="1" dirty="0"/>
              <a:t>Cannot be used consistently with African-American students- </a:t>
            </a:r>
            <a:r>
              <a:rPr lang="en-US" dirty="0"/>
              <a:t>In California, it is </a:t>
            </a:r>
            <a:r>
              <a:rPr lang="en-US" dirty="0" smtClean="0"/>
              <a:t>not legal to </a:t>
            </a:r>
            <a:r>
              <a:rPr lang="en-US" dirty="0"/>
              <a:t>use an IQ test with African American students for special education purposes</a:t>
            </a:r>
            <a:r>
              <a:rPr lang="en-US" dirty="0" smtClean="0"/>
              <a:t>.</a:t>
            </a:r>
          </a:p>
          <a:p>
            <a:pPr lvl="1"/>
            <a:endParaRPr lang="en-US" b="1"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en-US" b="1" dirty="0" smtClean="0"/>
              <a:t>No</a:t>
            </a:r>
            <a:r>
              <a:rPr lang="en-US" b="1" baseline="0" dirty="0" smtClean="0"/>
              <a:t> Link required </a:t>
            </a:r>
            <a:r>
              <a:rPr lang="en-US" baseline="0" dirty="0" smtClean="0">
                <a:solidFill>
                  <a:srgbClr val="FF0000"/>
                </a:solidFill>
              </a:rPr>
              <a:t>Within the discrepancy model, a link between the processing deficit and the academic weakness is not required.  Therefore, the assessment team is not required to examined the WHY behind the student’s academic weakness. </a:t>
            </a:r>
            <a:endParaRPr lang="en-US" dirty="0" smtClean="0">
              <a:solidFill>
                <a:srgbClr val="FF0000"/>
              </a:solidFill>
            </a:endParaRPr>
          </a:p>
          <a:p>
            <a:pPr lvl="1"/>
            <a:endParaRPr lang="en-US" b="1" dirty="0" smtClean="0"/>
          </a:p>
          <a:p>
            <a:pPr lvl="1"/>
            <a:endParaRPr lang="en-US" b="0" dirty="0"/>
          </a:p>
          <a:p>
            <a:endParaRPr lang="en-US" dirty="0"/>
          </a:p>
        </p:txBody>
      </p:sp>
    </p:spTree>
    <p:extLst>
      <p:ext uri="{BB962C8B-B14F-4D97-AF65-F5344CB8AC3E}">
        <p14:creationId xmlns:p14="http://schemas.microsoft.com/office/powerpoint/2010/main" val="3467917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b="1" dirty="0" smtClean="0"/>
              <a:t>Specific Learning Disabilities are characterized by neurologically-based deficits in cognitive processing.</a:t>
            </a:r>
            <a:r>
              <a:rPr lang="en-US" b="1" baseline="0" dirty="0" smtClean="0"/>
              <a:t> </a:t>
            </a:r>
            <a:r>
              <a:rPr lang="en-US" b="0" baseline="0" dirty="0" smtClean="0"/>
              <a:t>This is a within learner trait. This is something that is happening in the brain. Research supports that students with SLD process information differently than students without learning disabilities. </a:t>
            </a:r>
          </a:p>
          <a:p>
            <a:pPr lvl="1"/>
            <a:endParaRPr lang="en-US" b="1" dirty="0" smtClean="0"/>
          </a:p>
          <a:p>
            <a:pPr lvl="1"/>
            <a:r>
              <a:rPr lang="en-US" b="1" dirty="0" smtClean="0"/>
              <a:t>Research has demonstrated the existence of specific separate cognitive processes.</a:t>
            </a:r>
            <a:r>
              <a:rPr lang="en-US" b="1" baseline="0" dirty="0" smtClean="0"/>
              <a:t> </a:t>
            </a:r>
            <a:r>
              <a:rPr lang="en-US" b="0" baseline="0" dirty="0" smtClean="0"/>
              <a:t>E.g. auditory processing, visual processing, working memory, etc. </a:t>
            </a:r>
            <a:endParaRPr lang="en-US" b="1" baseline="0" dirty="0" smtClean="0"/>
          </a:p>
          <a:p>
            <a:pPr lvl="1"/>
            <a:endParaRPr lang="en-US" b="1" baseline="0" dirty="0" smtClean="0"/>
          </a:p>
          <a:p>
            <a:pPr lvl="1"/>
            <a:r>
              <a:rPr lang="en-US" b="1" dirty="0" smtClean="0"/>
              <a:t>Researchers are also in agreement that sound tools and measures exist to assess these cognitive processing areas </a:t>
            </a:r>
          </a:p>
          <a:p>
            <a:pPr lvl="1"/>
            <a:endParaRPr lang="en-US" b="1" dirty="0" smtClean="0"/>
          </a:p>
          <a:p>
            <a:pPr lvl="1"/>
            <a:r>
              <a:rPr lang="en-US" b="1" dirty="0" smtClean="0"/>
              <a:t>Research has also found links between various cognitive processes and specific areas of academic achievement.</a:t>
            </a:r>
            <a:r>
              <a:rPr lang="en-US" b="1" baseline="0" dirty="0" smtClean="0"/>
              <a:t> </a:t>
            </a:r>
            <a:r>
              <a:rPr lang="en-US" b="0" baseline="0" dirty="0" smtClean="0"/>
              <a:t>If interested in more information, please see the Comprehensive Organizational Matrix of Processing and Achievement Relations, Examining Significance (COMPARES) which can be found in the PSW Procedural Manual.  </a:t>
            </a:r>
            <a:endParaRPr lang="en-US" dirty="0"/>
          </a:p>
        </p:txBody>
      </p:sp>
    </p:spTree>
    <p:extLst>
      <p:ext uri="{BB962C8B-B14F-4D97-AF65-F5344CB8AC3E}">
        <p14:creationId xmlns:p14="http://schemas.microsoft.com/office/powerpoint/2010/main" val="21414312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Ventura County SELPA PSW Model</a:t>
            </a:r>
            <a:r>
              <a:rPr lang="en-US" baseline="0" dirty="0" smtClean="0"/>
              <a:t> requires assessment teams to determine that the student has both a pattern of strengths and a pattern of weaknesses.  Remember that a pattern requires more than one test score.  No one test score will determine a student’s eligibility for special education.</a:t>
            </a:r>
          </a:p>
          <a:p>
            <a:endParaRPr lang="en-US" dirty="0" smtClean="0"/>
          </a:p>
          <a:p>
            <a:r>
              <a:rPr lang="en-US" dirty="0" smtClean="0"/>
              <a:t>A</a:t>
            </a:r>
            <a:r>
              <a:rPr lang="en-US" baseline="0" dirty="0" smtClean="0"/>
              <a:t> student with SLD must meet the criteria listed on the screen to be eligible for SLD under the </a:t>
            </a:r>
            <a:r>
              <a:rPr lang="en-US" sz="1200" kern="1200" dirty="0" smtClean="0">
                <a:solidFill>
                  <a:schemeClr val="tx1"/>
                </a:solidFill>
                <a:effectLst/>
                <a:latin typeface="+mn-lt"/>
                <a:ea typeface="+mn-ea"/>
                <a:cs typeface="+mn-cs"/>
              </a:rPr>
              <a:t>Pattern of Strengths and Weaknesses </a:t>
            </a:r>
            <a:r>
              <a:rPr lang="en-US" baseline="0" dirty="0" smtClean="0"/>
              <a:t>model.</a:t>
            </a:r>
          </a:p>
          <a:p>
            <a:endParaRPr lang="en-US" baseline="0" dirty="0" smtClean="0"/>
          </a:p>
          <a:p>
            <a:r>
              <a:rPr lang="en-US" baseline="0" dirty="0" smtClean="0"/>
              <a:t>The academic weakness must be linked to the processing weakeness….it must make sense!</a:t>
            </a:r>
          </a:p>
          <a:p>
            <a:endParaRPr lang="en-US" baseline="0" dirty="0" smtClean="0"/>
          </a:p>
          <a:p>
            <a:endParaRPr lang="en-US" dirty="0"/>
          </a:p>
        </p:txBody>
      </p:sp>
    </p:spTree>
    <p:extLst>
      <p:ext uri="{BB962C8B-B14F-4D97-AF65-F5344CB8AC3E}">
        <p14:creationId xmlns:p14="http://schemas.microsoft.com/office/powerpoint/2010/main" val="22715298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Earlier identification-</a:t>
            </a:r>
            <a:r>
              <a:rPr lang="en-US" dirty="0" smtClean="0"/>
              <a:t>No </a:t>
            </a:r>
            <a:r>
              <a:rPr lang="en-US" dirty="0"/>
              <a:t>longer requires use of discrepancy between IQ and achievement, which allows for earlier identification of students with true neurological processing deficits impacting their learning. </a:t>
            </a:r>
            <a:endParaRPr lang="en-US" b="1" dirty="0"/>
          </a:p>
          <a:p>
            <a:endParaRPr lang="en-US" b="1" dirty="0"/>
          </a:p>
          <a:p>
            <a:r>
              <a:rPr lang="en-US" b="1" dirty="0"/>
              <a:t>Requires an assessment that provides answer to </a:t>
            </a:r>
            <a:r>
              <a:rPr lang="en-US" b="1" i="1" dirty="0"/>
              <a:t>why </a:t>
            </a:r>
            <a:r>
              <a:rPr lang="en-US" b="1" dirty="0"/>
              <a:t>the student is not responding. </a:t>
            </a:r>
            <a:r>
              <a:rPr lang="en-US" b="0" dirty="0" smtClean="0"/>
              <a:t>Some</a:t>
            </a:r>
            <a:r>
              <a:rPr lang="en-US" b="0" baseline="0" dirty="0" smtClean="0"/>
              <a:t> other alternative SLD assessment approaches do not require a comprehensive assessment to investigate why a student is struggling academically. </a:t>
            </a:r>
            <a:endParaRPr lang="en-US" b="1" dirty="0"/>
          </a:p>
          <a:p>
            <a:endParaRPr lang="en-US" b="1" dirty="0"/>
          </a:p>
          <a:p>
            <a:r>
              <a:rPr lang="en-US" b="1" dirty="0"/>
              <a:t>Assessment linked to targeted interventions. </a:t>
            </a:r>
            <a:r>
              <a:rPr lang="en-US" dirty="0"/>
              <a:t>Once we understand </a:t>
            </a:r>
            <a:r>
              <a:rPr lang="en-US" i="1" dirty="0"/>
              <a:t>why</a:t>
            </a:r>
            <a:r>
              <a:rPr lang="en-US" dirty="0"/>
              <a:t> a student is not responding, we are more likely to be able to use targeted interventions and </a:t>
            </a:r>
            <a:r>
              <a:rPr lang="en-US" dirty="0" smtClean="0"/>
              <a:t>teach strategies</a:t>
            </a:r>
            <a:r>
              <a:rPr lang="en-US" baseline="0" dirty="0" smtClean="0"/>
              <a:t> that can help a student compensate for their areas of weakness.</a:t>
            </a:r>
            <a:r>
              <a:rPr lang="en-US" dirty="0" smtClean="0"/>
              <a:t> </a:t>
            </a:r>
          </a:p>
          <a:p>
            <a:endParaRPr lang="en-US" b="1" dirty="0"/>
          </a:p>
          <a:p>
            <a:pPr defTabSz="881390">
              <a:defRPr/>
            </a:pPr>
            <a:r>
              <a:rPr lang="en-US" b="1" dirty="0" smtClean="0"/>
              <a:t>Can</a:t>
            </a:r>
            <a:r>
              <a:rPr lang="en-US" b="1" baseline="0" dirty="0" smtClean="0"/>
              <a:t> </a:t>
            </a:r>
            <a:r>
              <a:rPr lang="en-US" b="1" dirty="0" smtClean="0"/>
              <a:t>assist </a:t>
            </a:r>
            <a:r>
              <a:rPr lang="en-US" b="1" dirty="0"/>
              <a:t>assessment teams at ruling out other disabilities (ED, OHI) and/or exclusionary factors (language, instructional, environmental</a:t>
            </a:r>
            <a:r>
              <a:rPr lang="en-US" b="1" dirty="0" smtClean="0"/>
              <a:t>). </a:t>
            </a:r>
            <a:r>
              <a:rPr lang="en-US" b="0" dirty="0" smtClean="0"/>
              <a:t>This</a:t>
            </a:r>
            <a:r>
              <a:rPr lang="en-US" b="0" baseline="0" dirty="0" smtClean="0"/>
              <a:t> can better assist school teams in more accurate identification and intervention.</a:t>
            </a:r>
            <a:endParaRPr lang="en-US" b="1" dirty="0" smtClean="0"/>
          </a:p>
          <a:p>
            <a:pPr defTabSz="881390">
              <a:defRPr/>
            </a:pPr>
            <a:r>
              <a:rPr lang="en-US" b="1" dirty="0" smtClean="0"/>
              <a:t> </a:t>
            </a:r>
            <a:endParaRPr lang="en-US" b="1" dirty="0"/>
          </a:p>
          <a:p>
            <a:endParaRPr lang="en-US" b="1" dirty="0"/>
          </a:p>
        </p:txBody>
      </p:sp>
    </p:spTree>
    <p:extLst>
      <p:ext uri="{BB962C8B-B14F-4D97-AF65-F5344CB8AC3E}">
        <p14:creationId xmlns:p14="http://schemas.microsoft.com/office/powerpoint/2010/main" val="239415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ECB586C-45F4-4BBA-BB13-C8E3EF6CAAAD}"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89AD2C-63AE-4E9F-B6CC-C7FA3176C9CD}"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CB586C-45F4-4BBA-BB13-C8E3EF6CAAAD}"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89AD2C-63AE-4E9F-B6CC-C7FA3176C9CD}"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CB586C-45F4-4BBA-BB13-C8E3EF6CAAAD}"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89AD2C-63AE-4E9F-B6CC-C7FA3176C9CD}"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CB586C-45F4-4BBA-BB13-C8E3EF6CAAAD}"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89AD2C-63AE-4E9F-B6CC-C7FA3176C9CD}"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CB586C-45F4-4BBA-BB13-C8E3EF6CAAAD}"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89AD2C-63AE-4E9F-B6CC-C7FA3176C9CD}"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ECB586C-45F4-4BBA-BB13-C8E3EF6CAAAD}" type="datetimeFigureOut">
              <a:rPr lang="en-US" smtClean="0"/>
              <a:t>4/21/2017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289AD2C-63AE-4E9F-B6CC-C7FA3176C9CD}"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CB586C-45F4-4BBA-BB13-C8E3EF6CAAAD}" type="datetimeFigureOut">
              <a:rPr lang="en-US" smtClean="0"/>
              <a:t>4/21/2017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289AD2C-63AE-4E9F-B6CC-C7FA3176C9CD}"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CB586C-45F4-4BBA-BB13-C8E3EF6CAAAD}" type="datetimeFigureOut">
              <a:rPr lang="en-US" smtClean="0"/>
              <a:t>4/21/2017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289AD2C-63AE-4E9F-B6CC-C7FA3176C9CD}"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CB586C-45F4-4BBA-BB13-C8E3EF6CAAAD}" type="datetimeFigureOut">
              <a:rPr lang="en-US" smtClean="0"/>
              <a:t>4/21/2017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289AD2C-63AE-4E9F-B6CC-C7FA3176C9CD}"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CB586C-45F4-4BBA-BB13-C8E3EF6CAAAD}" type="datetimeFigureOut">
              <a:rPr lang="en-US" smtClean="0"/>
              <a:t>4/21/2017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289AD2C-63AE-4E9F-B6CC-C7FA3176C9CD}"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7ECB586C-45F4-4BBA-BB13-C8E3EF6CAAAD}" type="datetimeFigureOut">
              <a:rPr lang="en-US" smtClean="0"/>
              <a:t>4/21/2017</a:t>
            </a:fld>
            <a:endParaRPr lang="en-US" dirty="0"/>
          </a:p>
        </p:txBody>
      </p:sp>
      <p:sp>
        <p:nvSpPr>
          <p:cNvPr id="9" name="Slide Number Placeholder 8"/>
          <p:cNvSpPr>
            <a:spLocks noGrp="1"/>
          </p:cNvSpPr>
          <p:nvPr>
            <p:ph type="sldNum" sz="quarter" idx="11"/>
          </p:nvPr>
        </p:nvSpPr>
        <p:spPr/>
        <p:txBody>
          <a:bodyPr/>
          <a:lstStyle/>
          <a:p>
            <a:fld id="{8289AD2C-63AE-4E9F-B6CC-C7FA3176C9CD}"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8289AD2C-63AE-4E9F-B6CC-C7FA3176C9CD}"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7ECB586C-45F4-4BBA-BB13-C8E3EF6CAAAD}" type="datetimeFigureOut">
              <a:rPr lang="en-US" smtClean="0"/>
              <a:t>4/21/2017</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vcselpa.org/"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tmp"/></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543800" cy="3051175"/>
          </a:xfrm>
        </p:spPr>
        <p:txBody>
          <a:bodyPr/>
          <a:lstStyle/>
          <a:p>
            <a:r>
              <a:rPr lang="en-US" sz="4800" dirty="0" smtClean="0"/>
              <a:t>Ventura County SELPA</a:t>
            </a:r>
            <a:br>
              <a:rPr lang="en-US" sz="4800" dirty="0" smtClean="0"/>
            </a:br>
            <a:r>
              <a:rPr lang="en-US" sz="4800" dirty="0" smtClean="0"/>
              <a:t>Pattern of Strengths and Weaknesses (PSW) Model: </a:t>
            </a:r>
            <a:br>
              <a:rPr lang="en-US" sz="4800" dirty="0" smtClean="0"/>
            </a:br>
            <a:r>
              <a:rPr lang="en-US" sz="4800" dirty="0" smtClean="0"/>
              <a:t>An Overview</a:t>
            </a:r>
            <a:endParaRPr lang="en-US" sz="4800" dirty="0"/>
          </a:p>
        </p:txBody>
      </p:sp>
    </p:spTree>
    <p:extLst>
      <p:ext uri="{BB962C8B-B14F-4D97-AF65-F5344CB8AC3E}">
        <p14:creationId xmlns:p14="http://schemas.microsoft.com/office/powerpoint/2010/main" val="32806143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Academic Assessment and the PSW Model</a:t>
            </a:r>
            <a:endParaRPr lang="en-US" dirty="0"/>
          </a:p>
        </p:txBody>
      </p:sp>
      <p:sp>
        <p:nvSpPr>
          <p:cNvPr id="3" name="Content Placeholder 2"/>
          <p:cNvSpPr>
            <a:spLocks noGrp="1"/>
          </p:cNvSpPr>
          <p:nvPr>
            <p:ph idx="1"/>
          </p:nvPr>
        </p:nvSpPr>
        <p:spPr/>
        <p:txBody>
          <a:bodyPr/>
          <a:lstStyle/>
          <a:p>
            <a:r>
              <a:rPr lang="en-US" dirty="0" smtClean="0"/>
              <a:t>While standardized achievement tests are still required to be given as part of a comprehensive PSW assessment, more weight is now placed on other academic measures which may include data sources such as:</a:t>
            </a:r>
          </a:p>
          <a:p>
            <a:pPr lvl="1"/>
            <a:r>
              <a:rPr lang="en-US" dirty="0" smtClean="0"/>
              <a:t>Grade level assessments</a:t>
            </a:r>
          </a:p>
          <a:p>
            <a:pPr lvl="1"/>
            <a:r>
              <a:rPr lang="en-US" dirty="0" smtClean="0"/>
              <a:t>Grades</a:t>
            </a:r>
          </a:p>
          <a:p>
            <a:pPr lvl="1"/>
            <a:r>
              <a:rPr lang="en-US" dirty="0" smtClean="0"/>
              <a:t>Work samples</a:t>
            </a:r>
          </a:p>
          <a:p>
            <a:pPr lvl="1"/>
            <a:r>
              <a:rPr lang="en-US" dirty="0" smtClean="0"/>
              <a:t>Progress monitoring data</a:t>
            </a:r>
          </a:p>
          <a:p>
            <a:pPr lvl="1"/>
            <a:r>
              <a:rPr lang="en-US" dirty="0" smtClean="0"/>
              <a:t>Progress toward IEP goals (for triennials/reevaluations) </a:t>
            </a:r>
            <a:endParaRPr lang="en-US" dirty="0"/>
          </a:p>
        </p:txBody>
      </p:sp>
    </p:spTree>
    <p:extLst>
      <p:ext uri="{BB962C8B-B14F-4D97-AF65-F5344CB8AC3E}">
        <p14:creationId xmlns:p14="http://schemas.microsoft.com/office/powerpoint/2010/main" val="3172335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solidFill>
              </a:rPr>
              <a:t> SLD Defined</a:t>
            </a:r>
            <a:endParaRPr lang="en-US" dirty="0">
              <a:solidFill>
                <a:schemeClr val="tx1"/>
              </a:solidFill>
            </a:endParaRPr>
          </a:p>
        </p:txBody>
      </p:sp>
      <p:sp>
        <p:nvSpPr>
          <p:cNvPr id="3" name="Content Placeholder 2"/>
          <p:cNvSpPr>
            <a:spLocks noGrp="1"/>
          </p:cNvSpPr>
          <p:nvPr>
            <p:ph idx="1"/>
          </p:nvPr>
        </p:nvSpPr>
        <p:spPr>
          <a:xfrm>
            <a:off x="457200" y="2133600"/>
            <a:ext cx="7620000" cy="4267200"/>
          </a:xfrm>
        </p:spPr>
        <p:txBody>
          <a:bodyPr/>
          <a:lstStyle/>
          <a:p>
            <a:r>
              <a:rPr lang="en-US" dirty="0" smtClean="0"/>
              <a:t>An </a:t>
            </a:r>
            <a:r>
              <a:rPr lang="en-US" dirty="0"/>
              <a:t>SLD exists in students with an Otherwise Normal Cognitive Ability Profile (ONCAP) who possess unexpected underachievement in one or more of the eight </a:t>
            </a:r>
            <a:r>
              <a:rPr lang="en-US" dirty="0" smtClean="0"/>
              <a:t>achievement areas </a:t>
            </a:r>
            <a:r>
              <a:rPr lang="en-US" dirty="0"/>
              <a:t>outlined in California Ed. Code which is explained by one or more of the </a:t>
            </a:r>
            <a:r>
              <a:rPr lang="en-US" dirty="0" smtClean="0"/>
              <a:t>domain-specific </a:t>
            </a:r>
            <a:r>
              <a:rPr lang="en-US" dirty="0"/>
              <a:t>processing weakness outlined in California Ed. Code </a:t>
            </a:r>
            <a:r>
              <a:rPr lang="en-US" dirty="0" smtClean="0"/>
              <a:t>(CCR </a:t>
            </a:r>
            <a:r>
              <a:rPr lang="en-US" dirty="0"/>
              <a:t>Title 5 Section 3030 (j</a:t>
            </a:r>
            <a:r>
              <a:rPr lang="en-US" dirty="0" smtClean="0"/>
              <a:t>))</a:t>
            </a:r>
            <a:endParaRPr lang="en-US" dirty="0"/>
          </a:p>
        </p:txBody>
      </p:sp>
      <p:pic>
        <p:nvPicPr>
          <p:cNvPr id="1027" name="Picture 3" descr="C:\Users\skillackey\AppData\Local\Microsoft\Windows\Temporary Internet Files\Content.IE5\189C0UJX\MC900229685[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0" y="4724400"/>
            <a:ext cx="1785823" cy="17382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67185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SLD within the PSW Model	</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ü"/>
            </a:pPr>
            <a:r>
              <a:rPr lang="en-US" sz="2800" dirty="0" smtClean="0"/>
              <a:t>Visual processing  and oral language skills are in the average range (</a:t>
            </a:r>
            <a:r>
              <a:rPr lang="en-US" sz="2800" b="1" dirty="0" smtClean="0"/>
              <a:t>processing strengths</a:t>
            </a:r>
            <a:r>
              <a:rPr lang="en-US" sz="2800" dirty="0" smtClean="0"/>
              <a:t>)</a:t>
            </a:r>
          </a:p>
          <a:p>
            <a:pPr>
              <a:buFont typeface="Wingdings" panose="05000000000000000000" pitchFamily="2" charset="2"/>
              <a:buChar char="ü"/>
            </a:pPr>
            <a:r>
              <a:rPr lang="en-US" sz="2800" dirty="0" smtClean="0"/>
              <a:t>Phonological processing skills in the below average range (</a:t>
            </a:r>
            <a:r>
              <a:rPr lang="en-US" sz="2800" b="1" dirty="0" smtClean="0"/>
              <a:t>processing weakness</a:t>
            </a:r>
            <a:r>
              <a:rPr lang="en-US" sz="2800" dirty="0" smtClean="0"/>
              <a:t>)</a:t>
            </a:r>
          </a:p>
          <a:p>
            <a:pPr>
              <a:buFont typeface="Wingdings" panose="05000000000000000000" pitchFamily="2" charset="2"/>
              <a:buChar char="ü"/>
            </a:pPr>
            <a:r>
              <a:rPr lang="en-US" sz="2800" dirty="0" smtClean="0"/>
              <a:t>Basic reading skills (decoding) and reading fluency in the below average range (</a:t>
            </a:r>
            <a:r>
              <a:rPr lang="en-US" sz="2800" b="1" dirty="0" smtClean="0"/>
              <a:t>academic weaknesses</a:t>
            </a:r>
            <a:r>
              <a:rPr lang="en-US" sz="2800" dirty="0" smtClean="0"/>
              <a:t>)</a:t>
            </a:r>
          </a:p>
          <a:p>
            <a:pPr>
              <a:buFont typeface="Wingdings" panose="05000000000000000000" pitchFamily="2" charset="2"/>
              <a:buChar char="ü"/>
            </a:pPr>
            <a:r>
              <a:rPr lang="en-US" sz="2800" dirty="0" smtClean="0"/>
              <a:t>Research indicates that weaknesses in auditory processing are linked to poor reading skills (</a:t>
            </a:r>
            <a:r>
              <a:rPr lang="en-US" sz="2800" b="1" dirty="0" smtClean="0"/>
              <a:t>linked</a:t>
            </a:r>
            <a:r>
              <a:rPr lang="en-US" sz="2800" dirty="0" smtClean="0"/>
              <a:t>)</a:t>
            </a:r>
            <a:endParaRPr lang="en-US" sz="2800" dirty="0"/>
          </a:p>
        </p:txBody>
      </p:sp>
    </p:spTree>
    <p:extLst>
      <p:ext uri="{BB962C8B-B14F-4D97-AF65-F5344CB8AC3E}">
        <p14:creationId xmlns:p14="http://schemas.microsoft.com/office/powerpoint/2010/main" val="2149734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1"/>
                </a:solidFill>
              </a:rPr>
              <a:t>What a Specific Learning Disability (SLD) </a:t>
            </a:r>
            <a:r>
              <a:rPr lang="en-US" u="sng" dirty="0">
                <a:solidFill>
                  <a:schemeClr val="tx1"/>
                </a:solidFill>
              </a:rPr>
              <a:t>is</a:t>
            </a:r>
            <a:r>
              <a:rPr lang="en-US" dirty="0">
                <a:solidFill>
                  <a:schemeClr val="tx1"/>
                </a:solidFill>
              </a:rPr>
              <a:t> VS. What SLD </a:t>
            </a:r>
            <a:r>
              <a:rPr lang="en-US" u="sng" dirty="0">
                <a:solidFill>
                  <a:schemeClr val="tx1"/>
                </a:solidFill>
              </a:rPr>
              <a:t>is not</a:t>
            </a:r>
            <a:endParaRPr lang="en-US" dirty="0">
              <a:solidFill>
                <a:schemeClr val="tx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99593539"/>
              </p:ext>
            </p:extLst>
          </p:nvPr>
        </p:nvGraphicFramePr>
        <p:xfrm>
          <a:off x="1219200" y="1828800"/>
          <a:ext cx="6080760" cy="3496733"/>
        </p:xfrm>
        <a:graphic>
          <a:graphicData uri="http://schemas.openxmlformats.org/drawingml/2006/table">
            <a:tbl>
              <a:tblPr firstRow="1" firstCol="1" bandRow="1">
                <a:tableStyleId>{1E171933-4619-4E11-9A3F-F7608DF75F80}</a:tableStyleId>
              </a:tblPr>
              <a:tblGrid>
                <a:gridCol w="3048000"/>
                <a:gridCol w="3032760"/>
              </a:tblGrid>
              <a:tr h="457200">
                <a:tc>
                  <a:txBody>
                    <a:bodyPr/>
                    <a:lstStyle/>
                    <a:p>
                      <a:pPr marL="0" marR="0" lvl="0" indent="0" algn="ctr">
                        <a:spcBef>
                          <a:spcPts val="0"/>
                        </a:spcBef>
                        <a:spcAft>
                          <a:spcPts val="0"/>
                        </a:spcAft>
                        <a:buFont typeface="Arial" panose="020B0604020202020204" pitchFamily="34" charset="0"/>
                        <a:buNone/>
                      </a:pPr>
                      <a:r>
                        <a:rPr lang="en-US" sz="1800" dirty="0" smtClean="0">
                          <a:effectLst/>
                        </a:rPr>
                        <a:t>SLD IS</a:t>
                      </a:r>
                      <a:endParaRPr lang="en-US" sz="1800" dirty="0">
                        <a:effectLst/>
                        <a:latin typeface="Times New Roman"/>
                        <a:ea typeface="Calibri"/>
                      </a:endParaRPr>
                    </a:p>
                  </a:txBody>
                  <a:tcPr marL="68580" marR="68580" marT="0" marB="0"/>
                </a:tc>
                <a:tc>
                  <a:txBody>
                    <a:bodyPr/>
                    <a:lstStyle/>
                    <a:p>
                      <a:pPr marL="0" marR="0" lvl="0" indent="0" algn="ctr">
                        <a:spcBef>
                          <a:spcPts val="0"/>
                        </a:spcBef>
                        <a:spcAft>
                          <a:spcPts val="0"/>
                        </a:spcAft>
                        <a:buFont typeface="Symbol"/>
                        <a:buNone/>
                      </a:pPr>
                      <a:r>
                        <a:rPr lang="en-US" sz="1800" dirty="0" smtClean="0">
                          <a:effectLst/>
                        </a:rPr>
                        <a:t>SLD IS NOT</a:t>
                      </a:r>
                      <a:endParaRPr lang="en-US" sz="1800" dirty="0">
                        <a:effectLst/>
                        <a:latin typeface="Times New Roman"/>
                        <a:ea typeface="Calibri"/>
                      </a:endParaRPr>
                    </a:p>
                  </a:txBody>
                  <a:tcPr marL="68580" marR="68580" marT="0" marB="0"/>
                </a:tc>
              </a:tr>
              <a:tr h="1447800">
                <a:tc>
                  <a:txBody>
                    <a:bodyPr/>
                    <a:lstStyle/>
                    <a:p>
                      <a:pPr marL="0" marR="0" lvl="0" indent="0">
                        <a:spcBef>
                          <a:spcPts val="0"/>
                        </a:spcBef>
                        <a:spcAft>
                          <a:spcPts val="0"/>
                        </a:spcAft>
                        <a:buFont typeface="Symbol"/>
                        <a:buNone/>
                      </a:pPr>
                      <a:r>
                        <a:rPr lang="en-US" sz="1800" b="0" dirty="0">
                          <a:effectLst/>
                        </a:rPr>
                        <a:t>C</a:t>
                      </a:r>
                      <a:r>
                        <a:rPr lang="en-US" sz="1800" b="0" dirty="0" smtClean="0">
                          <a:effectLst/>
                        </a:rPr>
                        <a:t>haracterized by</a:t>
                      </a:r>
                      <a:r>
                        <a:rPr lang="en-US" sz="1800" b="0" baseline="0" dirty="0" smtClean="0">
                          <a:effectLst/>
                        </a:rPr>
                        <a:t> </a:t>
                      </a:r>
                      <a:r>
                        <a:rPr lang="en-US" sz="1800" b="0" dirty="0" smtClean="0">
                          <a:effectLst/>
                        </a:rPr>
                        <a:t>areas </a:t>
                      </a:r>
                      <a:r>
                        <a:rPr lang="en-US" sz="1800" b="0" dirty="0">
                          <a:effectLst/>
                        </a:rPr>
                        <a:t>of </a:t>
                      </a:r>
                      <a:r>
                        <a:rPr lang="en-US" sz="1800" b="0" dirty="0" smtClean="0">
                          <a:effectLst/>
                        </a:rPr>
                        <a:t>strength </a:t>
                      </a:r>
                      <a:r>
                        <a:rPr lang="en-US" sz="1800" b="0" dirty="0">
                          <a:effectLst/>
                        </a:rPr>
                        <a:t>at or above the average range along with specific areas of weakness</a:t>
                      </a:r>
                      <a:r>
                        <a:rPr lang="en-US" sz="1800" b="0" dirty="0" smtClean="0">
                          <a:effectLst/>
                        </a:rPr>
                        <a:t>.</a:t>
                      </a:r>
                    </a:p>
                    <a:p>
                      <a:pPr marL="0" marR="0" lvl="0" indent="0">
                        <a:spcBef>
                          <a:spcPts val="0"/>
                        </a:spcBef>
                        <a:spcAft>
                          <a:spcPts val="0"/>
                        </a:spcAft>
                        <a:buFont typeface="Symbol"/>
                        <a:buNone/>
                      </a:pPr>
                      <a:endParaRPr lang="en-US" sz="1800" b="0" dirty="0">
                        <a:effectLst/>
                        <a:latin typeface="Times New Roman"/>
                        <a:ea typeface="Calibri"/>
                      </a:endParaRPr>
                    </a:p>
                  </a:txBody>
                  <a:tcPr marL="68580" marR="68580" marT="0" marB="0"/>
                </a:tc>
                <a:tc>
                  <a:txBody>
                    <a:bodyPr/>
                    <a:lstStyle/>
                    <a:p>
                      <a:pPr marL="0" marR="0" lvl="0" indent="0">
                        <a:spcBef>
                          <a:spcPts val="0"/>
                        </a:spcBef>
                        <a:spcAft>
                          <a:spcPts val="0"/>
                        </a:spcAft>
                        <a:buFont typeface="Symbol"/>
                        <a:buNone/>
                      </a:pPr>
                      <a:r>
                        <a:rPr lang="en-US" sz="1800" dirty="0">
                          <a:effectLst/>
                        </a:rPr>
                        <a:t>C</a:t>
                      </a:r>
                      <a:r>
                        <a:rPr lang="en-US" sz="1800" dirty="0" smtClean="0">
                          <a:effectLst/>
                        </a:rPr>
                        <a:t>haracterized </a:t>
                      </a:r>
                      <a:r>
                        <a:rPr lang="en-US" sz="1800" dirty="0">
                          <a:effectLst/>
                        </a:rPr>
                        <a:t>by generally low or below average cognitive abilities with little or no areas of strength.</a:t>
                      </a:r>
                      <a:endParaRPr lang="en-US" sz="1800" dirty="0">
                        <a:effectLst/>
                        <a:latin typeface="Times New Roman"/>
                        <a:ea typeface="Calibri"/>
                      </a:endParaRPr>
                    </a:p>
                  </a:txBody>
                  <a:tcPr marL="68580" marR="68580" marT="0" marB="0"/>
                </a:tc>
              </a:tr>
              <a:tr h="1591733">
                <a:tc>
                  <a:txBody>
                    <a:bodyPr/>
                    <a:lstStyle/>
                    <a:p>
                      <a:pPr marL="0" marR="0" lvl="0" indent="0">
                        <a:spcBef>
                          <a:spcPts val="0"/>
                        </a:spcBef>
                        <a:spcAft>
                          <a:spcPts val="0"/>
                        </a:spcAft>
                        <a:buFont typeface="Symbol"/>
                        <a:buNone/>
                      </a:pPr>
                      <a:r>
                        <a:rPr lang="en-US" sz="1800" b="0" dirty="0">
                          <a:effectLst/>
                        </a:rPr>
                        <a:t>C</a:t>
                      </a:r>
                      <a:r>
                        <a:rPr lang="en-US" sz="1800" b="0" dirty="0" smtClean="0">
                          <a:effectLst/>
                        </a:rPr>
                        <a:t>haracterized </a:t>
                      </a:r>
                      <a:r>
                        <a:rPr lang="en-US" sz="1800" b="0" dirty="0">
                          <a:effectLst/>
                        </a:rPr>
                        <a:t>by processing weakness(</a:t>
                      </a:r>
                      <a:r>
                        <a:rPr lang="en-US" sz="1800" b="0" dirty="0" err="1">
                          <a:effectLst/>
                        </a:rPr>
                        <a:t>es</a:t>
                      </a:r>
                      <a:r>
                        <a:rPr lang="en-US" sz="1800" b="0" dirty="0">
                          <a:effectLst/>
                        </a:rPr>
                        <a:t>) that are linked by research to specific academic  weakness(</a:t>
                      </a:r>
                      <a:r>
                        <a:rPr lang="en-US" sz="1800" b="0" dirty="0" err="1">
                          <a:effectLst/>
                        </a:rPr>
                        <a:t>es</a:t>
                      </a:r>
                      <a:r>
                        <a:rPr lang="en-US" sz="1800" b="0" dirty="0">
                          <a:effectLst/>
                        </a:rPr>
                        <a:t>).</a:t>
                      </a:r>
                      <a:endParaRPr lang="en-US" sz="1800" b="0" dirty="0">
                        <a:effectLst/>
                        <a:latin typeface="Times New Roman"/>
                        <a:ea typeface="Calibri"/>
                      </a:endParaRPr>
                    </a:p>
                  </a:txBody>
                  <a:tcPr marL="68580" marR="68580" marT="0" marB="0"/>
                </a:tc>
                <a:tc>
                  <a:txBody>
                    <a:bodyPr/>
                    <a:lstStyle/>
                    <a:p>
                      <a:pPr marL="0" marR="0" lvl="0" indent="0">
                        <a:spcBef>
                          <a:spcPts val="0"/>
                        </a:spcBef>
                        <a:spcAft>
                          <a:spcPts val="0"/>
                        </a:spcAft>
                        <a:buFont typeface="Symbol"/>
                        <a:buNone/>
                      </a:pPr>
                      <a:r>
                        <a:rPr lang="en-US" sz="1800" dirty="0">
                          <a:effectLst/>
                        </a:rPr>
                        <a:t>C</a:t>
                      </a:r>
                      <a:r>
                        <a:rPr lang="en-US" sz="1800" dirty="0" smtClean="0">
                          <a:effectLst/>
                        </a:rPr>
                        <a:t>haracterized </a:t>
                      </a:r>
                      <a:r>
                        <a:rPr lang="en-US" sz="1800" dirty="0">
                          <a:effectLst/>
                        </a:rPr>
                        <a:t>by processing weakness(</a:t>
                      </a:r>
                      <a:r>
                        <a:rPr lang="en-US" sz="1800" dirty="0" err="1">
                          <a:effectLst/>
                        </a:rPr>
                        <a:t>es</a:t>
                      </a:r>
                      <a:r>
                        <a:rPr lang="en-US" sz="1800" dirty="0">
                          <a:effectLst/>
                        </a:rPr>
                        <a:t>) that are not linked with academic weakness(</a:t>
                      </a:r>
                      <a:r>
                        <a:rPr lang="en-US" sz="1800" dirty="0" err="1">
                          <a:effectLst/>
                        </a:rPr>
                        <a:t>es</a:t>
                      </a:r>
                      <a:r>
                        <a:rPr lang="en-US" sz="1800" dirty="0">
                          <a:effectLst/>
                        </a:rPr>
                        <a:t>).</a:t>
                      </a:r>
                      <a:endParaRPr lang="en-US" sz="1800" b="1" dirty="0">
                        <a:solidFill>
                          <a:schemeClr val="bg1"/>
                        </a:solidFill>
                        <a:effectLst/>
                        <a:latin typeface="Times New Roman"/>
                        <a:ea typeface="Calibri"/>
                      </a:endParaRPr>
                    </a:p>
                  </a:txBody>
                  <a:tcPr marL="68580" marR="68580" marT="0" marB="0"/>
                </a:tc>
              </a:tr>
            </a:tbl>
          </a:graphicData>
        </a:graphic>
      </p:graphicFrame>
    </p:spTree>
    <p:extLst>
      <p:ext uri="{BB962C8B-B14F-4D97-AF65-F5344CB8AC3E}">
        <p14:creationId xmlns:p14="http://schemas.microsoft.com/office/powerpoint/2010/main" val="42907702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What a Specific Learning Disability (SLD) </a:t>
            </a:r>
            <a:r>
              <a:rPr lang="en-US" u="sng" dirty="0" smtClean="0">
                <a:solidFill>
                  <a:schemeClr val="tx1"/>
                </a:solidFill>
              </a:rPr>
              <a:t>is</a:t>
            </a:r>
            <a:r>
              <a:rPr lang="en-US" dirty="0" smtClean="0">
                <a:solidFill>
                  <a:schemeClr val="tx1"/>
                </a:solidFill>
              </a:rPr>
              <a:t> VS. What SLD </a:t>
            </a:r>
            <a:r>
              <a:rPr lang="en-US" u="sng" dirty="0" smtClean="0">
                <a:solidFill>
                  <a:schemeClr val="tx1"/>
                </a:solidFill>
              </a:rPr>
              <a:t>is not</a:t>
            </a:r>
            <a:r>
              <a:rPr lang="en-US" dirty="0" smtClean="0">
                <a:solidFill>
                  <a:schemeClr val="tx1"/>
                </a:solidFill>
              </a:rPr>
              <a:t> (cont.)</a:t>
            </a:r>
            <a:endParaRPr lang="en-US" dirty="0">
              <a:solidFill>
                <a:schemeClr val="tx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24984287"/>
              </p:ext>
            </p:extLst>
          </p:nvPr>
        </p:nvGraphicFramePr>
        <p:xfrm>
          <a:off x="762000" y="1858741"/>
          <a:ext cx="7239000" cy="4394970"/>
        </p:xfrm>
        <a:graphic>
          <a:graphicData uri="http://schemas.openxmlformats.org/drawingml/2006/table">
            <a:tbl>
              <a:tblPr firstRow="1" firstCol="1" bandRow="1">
                <a:tableStyleId>{1E171933-4619-4E11-9A3F-F7608DF75F80}</a:tableStyleId>
              </a:tblPr>
              <a:tblGrid>
                <a:gridCol w="3619500"/>
                <a:gridCol w="3619500"/>
              </a:tblGrid>
              <a:tr h="503459">
                <a:tc>
                  <a:txBody>
                    <a:bodyPr/>
                    <a:lstStyle/>
                    <a:p>
                      <a:pPr marL="0" marR="0" lvl="0" indent="0" algn="ctr">
                        <a:spcBef>
                          <a:spcPts val="0"/>
                        </a:spcBef>
                        <a:spcAft>
                          <a:spcPts val="0"/>
                        </a:spcAft>
                        <a:buFont typeface="Symbol"/>
                        <a:buNone/>
                      </a:pPr>
                      <a:r>
                        <a:rPr lang="en-US" sz="2000" dirty="0" smtClean="0">
                          <a:effectLst/>
                        </a:rPr>
                        <a:t>SLD IS</a:t>
                      </a:r>
                      <a:endParaRPr lang="en-US" sz="2000" b="1" dirty="0">
                        <a:solidFill>
                          <a:schemeClr val="bg1"/>
                        </a:solidFill>
                        <a:effectLst/>
                        <a:latin typeface="Times New Roman"/>
                        <a:ea typeface="Calibri"/>
                      </a:endParaRPr>
                    </a:p>
                  </a:txBody>
                  <a:tcPr marL="68580" marR="68580" marT="0" marB="0"/>
                </a:tc>
                <a:tc>
                  <a:txBody>
                    <a:bodyPr/>
                    <a:lstStyle/>
                    <a:p>
                      <a:pPr marL="0" marR="0" lvl="0" indent="0" algn="ctr">
                        <a:spcBef>
                          <a:spcPts val="0"/>
                        </a:spcBef>
                        <a:spcAft>
                          <a:spcPts val="0"/>
                        </a:spcAft>
                        <a:buFont typeface="Symbol"/>
                        <a:buNone/>
                      </a:pPr>
                      <a:r>
                        <a:rPr lang="en-US" sz="2000" dirty="0" smtClean="0">
                          <a:effectLst/>
                        </a:rPr>
                        <a:t>SLD IS NOT</a:t>
                      </a:r>
                      <a:endParaRPr lang="en-US" sz="2000" b="1" dirty="0">
                        <a:solidFill>
                          <a:schemeClr val="bg1"/>
                        </a:solidFill>
                        <a:effectLst/>
                        <a:latin typeface="Times New Roman"/>
                        <a:ea typeface="Calibri"/>
                      </a:endParaRPr>
                    </a:p>
                  </a:txBody>
                  <a:tcPr marL="68580" marR="68580" marT="0" marB="0"/>
                </a:tc>
              </a:tr>
              <a:tr h="1371600">
                <a:tc>
                  <a:txBody>
                    <a:bodyPr/>
                    <a:lstStyle/>
                    <a:p>
                      <a:pPr marL="0" marR="0" lvl="0" indent="0">
                        <a:spcBef>
                          <a:spcPts val="0"/>
                        </a:spcBef>
                        <a:spcAft>
                          <a:spcPts val="0"/>
                        </a:spcAft>
                        <a:buFont typeface="Symbol"/>
                        <a:buNone/>
                      </a:pPr>
                      <a:r>
                        <a:rPr lang="en-US" sz="1800" b="0" kern="1200" dirty="0">
                          <a:effectLst/>
                        </a:rPr>
                        <a:t>E</a:t>
                      </a:r>
                      <a:r>
                        <a:rPr lang="en-US" sz="1800" b="0" kern="1200" dirty="0" smtClean="0">
                          <a:effectLst/>
                        </a:rPr>
                        <a:t>xplained </a:t>
                      </a:r>
                      <a:r>
                        <a:rPr lang="en-US" sz="1800" b="0" kern="1200" dirty="0">
                          <a:effectLst/>
                        </a:rPr>
                        <a:t>by a neurologically-based processing deficit or deficits.</a:t>
                      </a:r>
                      <a:endParaRPr lang="en-US" sz="1800" b="0" kern="1200" dirty="0">
                        <a:solidFill>
                          <a:schemeClr val="dk1"/>
                        </a:solidFill>
                        <a:effectLst/>
                        <a:latin typeface="+mn-lt"/>
                        <a:ea typeface="+mn-ea"/>
                        <a:cs typeface="+mn-cs"/>
                      </a:endParaRPr>
                    </a:p>
                  </a:txBody>
                  <a:tcPr marL="68580" marR="68580" marT="0" marB="0"/>
                </a:tc>
                <a:tc>
                  <a:txBody>
                    <a:bodyPr/>
                    <a:lstStyle/>
                    <a:p>
                      <a:pPr marL="0" marR="0" lvl="0" indent="0">
                        <a:spcBef>
                          <a:spcPts val="0"/>
                        </a:spcBef>
                        <a:spcAft>
                          <a:spcPts val="0"/>
                        </a:spcAft>
                        <a:buFont typeface="Symbol"/>
                        <a:buNone/>
                      </a:pPr>
                      <a:r>
                        <a:rPr lang="en-US" sz="1800" kern="1200" dirty="0">
                          <a:effectLst/>
                        </a:rPr>
                        <a:t>E</a:t>
                      </a:r>
                      <a:r>
                        <a:rPr lang="en-US" sz="1800" kern="1200" dirty="0" smtClean="0">
                          <a:effectLst/>
                        </a:rPr>
                        <a:t>xplained </a:t>
                      </a:r>
                      <a:r>
                        <a:rPr lang="en-US" sz="1800" kern="1200" dirty="0">
                          <a:effectLst/>
                        </a:rPr>
                        <a:t>primarily by low or below average cognitive </a:t>
                      </a:r>
                      <a:r>
                        <a:rPr lang="en-US" sz="1800" kern="1200" dirty="0" smtClean="0">
                          <a:effectLst/>
                        </a:rPr>
                        <a:t>abilities</a:t>
                      </a:r>
                      <a:r>
                        <a:rPr lang="en-US" sz="1800" kern="1200" baseline="0" dirty="0" smtClean="0">
                          <a:effectLst/>
                        </a:rPr>
                        <a:t> or </a:t>
                      </a:r>
                      <a:r>
                        <a:rPr lang="en-US" sz="1800" kern="1200" dirty="0" smtClean="0">
                          <a:effectLst/>
                        </a:rPr>
                        <a:t>another </a:t>
                      </a:r>
                      <a:r>
                        <a:rPr lang="en-US" sz="1800" kern="1200" dirty="0">
                          <a:effectLst/>
                        </a:rPr>
                        <a:t>disability </a:t>
                      </a:r>
                      <a:r>
                        <a:rPr lang="en-US" sz="1800" kern="1200" dirty="0" smtClean="0">
                          <a:effectLst/>
                        </a:rPr>
                        <a:t>category</a:t>
                      </a:r>
                      <a:endParaRPr lang="en-US" sz="1800" b="0" kern="1200" dirty="0">
                        <a:solidFill>
                          <a:schemeClr val="dk1"/>
                        </a:solidFill>
                        <a:effectLst/>
                        <a:latin typeface="+mn-lt"/>
                        <a:ea typeface="+mn-ea"/>
                        <a:cs typeface="+mn-cs"/>
                      </a:endParaRPr>
                    </a:p>
                  </a:txBody>
                  <a:tcPr marL="68580" marR="68580" marT="0" marB="0"/>
                </a:tc>
              </a:tr>
              <a:tr h="1066800">
                <a:tc>
                  <a:txBody>
                    <a:bodyPr/>
                    <a:lstStyle/>
                    <a:p>
                      <a:pPr marL="0" marR="0" lvl="0" indent="0">
                        <a:spcBef>
                          <a:spcPts val="0"/>
                        </a:spcBef>
                        <a:spcAft>
                          <a:spcPts val="0"/>
                        </a:spcAft>
                        <a:buFont typeface="Symbol"/>
                        <a:buNone/>
                      </a:pPr>
                      <a:r>
                        <a:rPr lang="en-US" sz="1800" b="0" kern="1200" dirty="0">
                          <a:effectLst/>
                        </a:rPr>
                        <a:t>C</a:t>
                      </a:r>
                      <a:r>
                        <a:rPr lang="en-US" sz="1800" b="0" kern="1200" dirty="0" smtClean="0">
                          <a:effectLst/>
                        </a:rPr>
                        <a:t>haracterized </a:t>
                      </a:r>
                      <a:r>
                        <a:rPr lang="en-US" sz="1800" b="0" kern="1200" dirty="0">
                          <a:effectLst/>
                        </a:rPr>
                        <a:t>as a “within learner” trait.</a:t>
                      </a:r>
                      <a:endParaRPr lang="en-US" sz="1800" b="0" kern="1200" dirty="0">
                        <a:solidFill>
                          <a:schemeClr val="dk1"/>
                        </a:solidFill>
                        <a:effectLst/>
                        <a:latin typeface="+mn-lt"/>
                        <a:ea typeface="+mn-ea"/>
                        <a:cs typeface="+mn-cs"/>
                      </a:endParaRPr>
                    </a:p>
                  </a:txBody>
                  <a:tcPr marL="68580" marR="68580" marT="0" marB="0"/>
                </a:tc>
                <a:tc>
                  <a:txBody>
                    <a:bodyPr/>
                    <a:lstStyle/>
                    <a:p>
                      <a:pPr marL="0" marR="0" lvl="0" indent="0">
                        <a:spcBef>
                          <a:spcPts val="0"/>
                        </a:spcBef>
                        <a:spcAft>
                          <a:spcPts val="0"/>
                        </a:spcAft>
                        <a:buFont typeface="Symbol"/>
                        <a:buNone/>
                      </a:pPr>
                      <a:r>
                        <a:rPr lang="en-US" sz="1800" kern="1200" dirty="0">
                          <a:effectLst/>
                        </a:rPr>
                        <a:t>E</a:t>
                      </a:r>
                      <a:r>
                        <a:rPr lang="en-US" sz="1800" kern="1200" dirty="0" smtClean="0">
                          <a:effectLst/>
                        </a:rPr>
                        <a:t>xplained </a:t>
                      </a:r>
                      <a:r>
                        <a:rPr lang="en-US" sz="1800" kern="1200" dirty="0">
                          <a:effectLst/>
                        </a:rPr>
                        <a:t>by external factors such as instructional or environmental variables.</a:t>
                      </a:r>
                      <a:endParaRPr lang="en-US" sz="1800" b="0" kern="1200" dirty="0">
                        <a:solidFill>
                          <a:schemeClr val="dk1"/>
                        </a:solidFill>
                        <a:effectLst/>
                        <a:latin typeface="+mn-lt"/>
                        <a:ea typeface="+mn-ea"/>
                        <a:cs typeface="+mn-cs"/>
                      </a:endParaRPr>
                    </a:p>
                  </a:txBody>
                  <a:tcPr marL="68580" marR="68580" marT="0" marB="0"/>
                </a:tc>
              </a:tr>
              <a:tr h="1453111">
                <a:tc>
                  <a:txBody>
                    <a:bodyPr/>
                    <a:lstStyle/>
                    <a:p>
                      <a:pPr marL="0" marR="0" lvl="0" indent="0">
                        <a:spcBef>
                          <a:spcPts val="0"/>
                        </a:spcBef>
                        <a:spcAft>
                          <a:spcPts val="0"/>
                        </a:spcAft>
                        <a:buFont typeface="Symbol"/>
                        <a:buNone/>
                      </a:pPr>
                      <a:r>
                        <a:rPr lang="en-US" sz="1800" b="0" kern="1200" dirty="0">
                          <a:effectLst/>
                        </a:rPr>
                        <a:t>M</a:t>
                      </a:r>
                      <a:r>
                        <a:rPr lang="en-US" sz="1800" b="0" kern="1200" dirty="0" smtClean="0">
                          <a:effectLst/>
                        </a:rPr>
                        <a:t>ay co-exist </a:t>
                      </a:r>
                      <a:r>
                        <a:rPr lang="en-US" sz="1800" b="0" kern="1200" dirty="0">
                          <a:effectLst/>
                        </a:rPr>
                        <a:t>with other disability conditions (sensory, language, behavioral).</a:t>
                      </a:r>
                      <a:endParaRPr lang="en-US" sz="1800" b="0" kern="1200" dirty="0">
                        <a:solidFill>
                          <a:schemeClr val="dk1"/>
                        </a:solidFill>
                        <a:effectLst/>
                        <a:latin typeface="+mn-lt"/>
                        <a:ea typeface="+mn-ea"/>
                        <a:cs typeface="+mn-cs"/>
                      </a:endParaRPr>
                    </a:p>
                  </a:txBody>
                  <a:tcPr marL="68580" marR="68580" marT="0" marB="0"/>
                </a:tc>
                <a:tc>
                  <a:txBody>
                    <a:bodyPr/>
                    <a:lstStyle/>
                    <a:p>
                      <a:pPr marL="0" marR="0" lvl="0" indent="0">
                        <a:spcBef>
                          <a:spcPts val="0"/>
                        </a:spcBef>
                        <a:spcAft>
                          <a:spcPts val="0"/>
                        </a:spcAft>
                        <a:buFont typeface="Symbol"/>
                        <a:buNone/>
                      </a:pPr>
                      <a:r>
                        <a:rPr lang="en-US" sz="1800" kern="1200" dirty="0">
                          <a:effectLst/>
                        </a:rPr>
                        <a:t>P</a:t>
                      </a:r>
                      <a:r>
                        <a:rPr lang="en-US" sz="1800" kern="1200" dirty="0" smtClean="0">
                          <a:effectLst/>
                        </a:rPr>
                        <a:t>rimarily </a:t>
                      </a:r>
                      <a:r>
                        <a:rPr lang="en-US" sz="1800" kern="1200" dirty="0">
                          <a:effectLst/>
                        </a:rPr>
                        <a:t>explained by another disability and/or </a:t>
                      </a:r>
                      <a:r>
                        <a:rPr lang="en-US" sz="1800" kern="1200" dirty="0" smtClean="0">
                          <a:effectLst/>
                        </a:rPr>
                        <a:t>condition.</a:t>
                      </a:r>
                      <a:endParaRPr lang="en-US" sz="1800" b="0" kern="1200" dirty="0">
                        <a:solidFill>
                          <a:schemeClr val="dk1"/>
                        </a:solidFill>
                        <a:effectLst/>
                        <a:latin typeface="+mn-lt"/>
                        <a:ea typeface="+mn-ea"/>
                        <a:cs typeface="+mn-cs"/>
                      </a:endParaRPr>
                    </a:p>
                  </a:txBody>
                  <a:tcPr marL="68580" marR="68580" marT="0" marB="0"/>
                </a:tc>
              </a:tr>
            </a:tbl>
          </a:graphicData>
        </a:graphic>
      </p:graphicFrame>
    </p:spTree>
    <p:extLst>
      <p:ext uri="{BB962C8B-B14F-4D97-AF65-F5344CB8AC3E}">
        <p14:creationId xmlns:p14="http://schemas.microsoft.com/office/powerpoint/2010/main" val="19497230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Accurate Identification and Assessment: SLD vs. GLD</a:t>
            </a:r>
            <a:endParaRPr lang="en-US" dirty="0"/>
          </a:p>
        </p:txBody>
      </p:sp>
      <p:sp>
        <p:nvSpPr>
          <p:cNvPr id="3" name="Content Placeholder 2"/>
          <p:cNvSpPr>
            <a:spLocks noGrp="1"/>
          </p:cNvSpPr>
          <p:nvPr>
            <p:ph idx="1"/>
          </p:nvPr>
        </p:nvSpPr>
        <p:spPr>
          <a:xfrm>
            <a:off x="457200" y="1828800"/>
            <a:ext cx="7620000" cy="4572000"/>
          </a:xfrm>
        </p:spPr>
        <p:txBody>
          <a:bodyPr/>
          <a:lstStyle/>
          <a:p>
            <a:r>
              <a:rPr lang="en-US" dirty="0"/>
              <a:t>A </a:t>
            </a:r>
            <a:r>
              <a:rPr lang="en-US" b="1" i="1" dirty="0"/>
              <a:t>Specific</a:t>
            </a:r>
            <a:r>
              <a:rPr lang="en-US" dirty="0"/>
              <a:t> </a:t>
            </a:r>
            <a:r>
              <a:rPr lang="en-US" b="1" dirty="0"/>
              <a:t>learning </a:t>
            </a:r>
            <a:r>
              <a:rPr lang="en-US" b="1" dirty="0" smtClean="0"/>
              <a:t>disability (SLD) </a:t>
            </a:r>
            <a:r>
              <a:rPr lang="en-US" dirty="0"/>
              <a:t>is characterized by specific strengths and weaknesses (peaks and valleys) while a student with all or most areas in the low average or below average range (flat profile) would not have a </a:t>
            </a:r>
            <a:r>
              <a:rPr lang="en-US" i="1" dirty="0"/>
              <a:t>specific</a:t>
            </a:r>
            <a:r>
              <a:rPr lang="en-US" dirty="0"/>
              <a:t> learning disability, but rather a </a:t>
            </a:r>
            <a:r>
              <a:rPr lang="en-US" b="1" i="1" dirty="0"/>
              <a:t>general</a:t>
            </a:r>
            <a:r>
              <a:rPr lang="en-US" b="1" dirty="0"/>
              <a:t> learning </a:t>
            </a:r>
            <a:r>
              <a:rPr lang="en-US" b="1" dirty="0" smtClean="0"/>
              <a:t>difficulty (GLD)</a:t>
            </a:r>
            <a:r>
              <a:rPr lang="en-US" dirty="0" smtClean="0"/>
              <a:t> </a:t>
            </a:r>
          </a:p>
          <a:p>
            <a:endParaRPr lang="en-US" dirty="0" smtClean="0"/>
          </a:p>
          <a:p>
            <a:r>
              <a:rPr lang="en-US" dirty="0" smtClean="0"/>
              <a:t>The </a:t>
            </a:r>
            <a:r>
              <a:rPr lang="en-US" dirty="0"/>
              <a:t>latter student would not be eligible under the SLD </a:t>
            </a:r>
            <a:r>
              <a:rPr lang="en-US" dirty="0" smtClean="0"/>
              <a:t>special education eligibility </a:t>
            </a:r>
            <a:r>
              <a:rPr lang="en-US" dirty="0"/>
              <a:t>category.  </a:t>
            </a:r>
          </a:p>
          <a:p>
            <a:endParaRPr lang="en-US" dirty="0"/>
          </a:p>
        </p:txBody>
      </p:sp>
    </p:spTree>
    <p:extLst>
      <p:ext uri="{BB962C8B-B14F-4D97-AF65-F5344CB8AC3E}">
        <p14:creationId xmlns:p14="http://schemas.microsoft.com/office/powerpoint/2010/main" val="3539084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Importance of Pre-Referral Interventions and the PSW Model</a:t>
            </a:r>
            <a:endParaRPr lang="en-US" sz="4000" dirty="0">
              <a:solidFill>
                <a:srgbClr val="FF0000"/>
              </a:solidFill>
            </a:endParaRPr>
          </a:p>
        </p:txBody>
      </p:sp>
      <p:sp>
        <p:nvSpPr>
          <p:cNvPr id="3" name="Content Placeholder 2"/>
          <p:cNvSpPr>
            <a:spLocks noGrp="1"/>
          </p:cNvSpPr>
          <p:nvPr>
            <p:ph idx="1"/>
          </p:nvPr>
        </p:nvSpPr>
        <p:spPr>
          <a:xfrm>
            <a:off x="457200" y="1905000"/>
            <a:ext cx="7620000" cy="4495800"/>
          </a:xfrm>
        </p:spPr>
        <p:txBody>
          <a:bodyPr/>
          <a:lstStyle/>
          <a:p>
            <a:r>
              <a:rPr lang="en-US" dirty="0" smtClean="0"/>
              <a:t>PSW model works best with RtI² as pre-referral intervention</a:t>
            </a:r>
          </a:p>
          <a:p>
            <a:pPr marL="114300" indent="0">
              <a:buNone/>
            </a:pPr>
            <a:endParaRPr lang="en-US" dirty="0" smtClean="0"/>
          </a:p>
          <a:p>
            <a:r>
              <a:rPr lang="en-US" dirty="0" smtClean="0"/>
              <a:t>Research has found that fewer students require special education as their academic needs are being identified and targeted in general education </a:t>
            </a:r>
            <a:endParaRPr lang="en-US" dirty="0"/>
          </a:p>
        </p:txBody>
      </p:sp>
    </p:spTree>
    <p:extLst>
      <p:ext uri="{BB962C8B-B14F-4D97-AF65-F5344CB8AC3E}">
        <p14:creationId xmlns:p14="http://schemas.microsoft.com/office/powerpoint/2010/main" val="5570507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620000" cy="1143000"/>
          </a:xfrm>
        </p:spPr>
        <p:txBody>
          <a:bodyPr/>
          <a:lstStyle/>
          <a:p>
            <a:r>
              <a:rPr lang="en-US" dirty="0" smtClean="0"/>
              <a:t>Pre-Referral: </a:t>
            </a:r>
            <a:br>
              <a:rPr lang="en-US" dirty="0" smtClean="0"/>
            </a:br>
            <a:r>
              <a:rPr lang="en-US" sz="4000" dirty="0" smtClean="0"/>
              <a:t>Standards-based Instruction &amp; Differentiated Instruction</a:t>
            </a:r>
            <a:endParaRPr lang="en-US" sz="4000" dirty="0"/>
          </a:p>
        </p:txBody>
      </p:sp>
      <p:sp>
        <p:nvSpPr>
          <p:cNvPr id="3" name="Content Placeholder 2"/>
          <p:cNvSpPr>
            <a:spLocks noGrp="1"/>
          </p:cNvSpPr>
          <p:nvPr>
            <p:ph idx="1"/>
          </p:nvPr>
        </p:nvSpPr>
        <p:spPr>
          <a:xfrm>
            <a:off x="457200" y="2286000"/>
            <a:ext cx="7620000" cy="4114800"/>
          </a:xfrm>
        </p:spPr>
        <p:txBody>
          <a:bodyPr/>
          <a:lstStyle/>
          <a:p>
            <a:r>
              <a:rPr lang="en-US" dirty="0" smtClean="0"/>
              <a:t>Delivered by qualified personnel</a:t>
            </a:r>
          </a:p>
          <a:p>
            <a:r>
              <a:rPr lang="en-US" dirty="0" smtClean="0"/>
              <a:t>State adopted standards</a:t>
            </a:r>
          </a:p>
          <a:p>
            <a:pPr lvl="1"/>
            <a:r>
              <a:rPr lang="en-US" dirty="0" smtClean="0"/>
              <a:t>ELD for EL students</a:t>
            </a:r>
          </a:p>
          <a:p>
            <a:r>
              <a:rPr lang="en-US" dirty="0" smtClean="0"/>
              <a:t>Implemented with fidelity</a:t>
            </a:r>
          </a:p>
          <a:p>
            <a:r>
              <a:rPr lang="en-US" dirty="0" smtClean="0"/>
              <a:t>Differentiated strategies</a:t>
            </a:r>
          </a:p>
          <a:p>
            <a:r>
              <a:rPr lang="en-US" dirty="0" smtClean="0"/>
              <a:t>Accommodations</a:t>
            </a:r>
          </a:p>
        </p:txBody>
      </p:sp>
    </p:spTree>
    <p:extLst>
      <p:ext uri="{BB962C8B-B14F-4D97-AF65-F5344CB8AC3E}">
        <p14:creationId xmlns:p14="http://schemas.microsoft.com/office/powerpoint/2010/main" val="41818276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Pre-Referral: </a:t>
            </a:r>
            <a:br>
              <a:rPr lang="en-US" dirty="0" smtClean="0"/>
            </a:br>
            <a:r>
              <a:rPr lang="en-US" dirty="0" smtClean="0"/>
              <a:t>Targeted Interventions</a:t>
            </a:r>
            <a:endParaRPr lang="en-US" dirty="0"/>
          </a:p>
        </p:txBody>
      </p:sp>
      <p:sp>
        <p:nvSpPr>
          <p:cNvPr id="3" name="Content Placeholder 2"/>
          <p:cNvSpPr>
            <a:spLocks noGrp="1"/>
          </p:cNvSpPr>
          <p:nvPr>
            <p:ph idx="1"/>
          </p:nvPr>
        </p:nvSpPr>
        <p:spPr>
          <a:xfrm>
            <a:off x="457200" y="1676400"/>
            <a:ext cx="7620000" cy="4724400"/>
          </a:xfrm>
        </p:spPr>
        <p:txBody>
          <a:bodyPr/>
          <a:lstStyle/>
          <a:p>
            <a:r>
              <a:rPr lang="en-US" dirty="0" smtClean="0"/>
              <a:t>Intervention targeted to the student’s specific needs</a:t>
            </a:r>
          </a:p>
          <a:p>
            <a:pPr lvl="1"/>
            <a:r>
              <a:rPr lang="en-US" dirty="0" smtClean="0"/>
              <a:t>Decoding vs comprehension</a:t>
            </a:r>
          </a:p>
          <a:p>
            <a:r>
              <a:rPr lang="en-US" dirty="0" smtClean="0"/>
              <a:t>Research-based interventions</a:t>
            </a:r>
          </a:p>
          <a:p>
            <a:r>
              <a:rPr lang="en-US" dirty="0" smtClean="0"/>
              <a:t>Fidelity </a:t>
            </a:r>
          </a:p>
          <a:p>
            <a:pPr lvl="1"/>
            <a:r>
              <a:rPr lang="en-US" dirty="0" smtClean="0"/>
              <a:t>Time</a:t>
            </a:r>
          </a:p>
          <a:p>
            <a:pPr lvl="1"/>
            <a:r>
              <a:rPr lang="en-US" dirty="0" smtClean="0"/>
              <a:t>Frequency</a:t>
            </a:r>
          </a:p>
          <a:p>
            <a:pPr lvl="1"/>
            <a:r>
              <a:rPr lang="en-US" dirty="0" smtClean="0"/>
              <a:t>Group Size</a:t>
            </a:r>
          </a:p>
        </p:txBody>
      </p:sp>
    </p:spTree>
    <p:extLst>
      <p:ext uri="{BB962C8B-B14F-4D97-AF65-F5344CB8AC3E}">
        <p14:creationId xmlns:p14="http://schemas.microsoft.com/office/powerpoint/2010/main" val="10553431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Pre-Referral:</a:t>
            </a:r>
            <a:br>
              <a:rPr lang="en-US" dirty="0" smtClean="0"/>
            </a:br>
            <a:r>
              <a:rPr lang="en-US" dirty="0" smtClean="0"/>
              <a:t>Data Collection</a:t>
            </a:r>
            <a:endParaRPr lang="en-US" dirty="0"/>
          </a:p>
        </p:txBody>
      </p:sp>
      <p:sp>
        <p:nvSpPr>
          <p:cNvPr id="3" name="Content Placeholder 2"/>
          <p:cNvSpPr>
            <a:spLocks noGrp="1"/>
          </p:cNvSpPr>
          <p:nvPr>
            <p:ph idx="1"/>
          </p:nvPr>
        </p:nvSpPr>
        <p:spPr>
          <a:xfrm>
            <a:off x="457200" y="1752600"/>
            <a:ext cx="7620000" cy="4648200"/>
          </a:xfrm>
        </p:spPr>
        <p:txBody>
          <a:bodyPr/>
          <a:lstStyle/>
          <a:p>
            <a:r>
              <a:rPr lang="en-US" dirty="0" smtClean="0"/>
              <a:t>Pre- and post-data</a:t>
            </a:r>
          </a:p>
          <a:p>
            <a:pPr lvl="1"/>
            <a:r>
              <a:rPr lang="en-US" dirty="0" smtClean="0"/>
              <a:t>Diagnostic/Entry Level</a:t>
            </a:r>
          </a:p>
          <a:p>
            <a:pPr lvl="1"/>
            <a:r>
              <a:rPr lang="en-US" dirty="0" smtClean="0"/>
              <a:t>Formative</a:t>
            </a:r>
          </a:p>
          <a:p>
            <a:pPr lvl="1"/>
            <a:r>
              <a:rPr lang="en-US" dirty="0" smtClean="0"/>
              <a:t>Progress Monitoring</a:t>
            </a:r>
          </a:p>
          <a:p>
            <a:pPr lvl="1"/>
            <a:r>
              <a:rPr lang="en-US" dirty="0" smtClean="0"/>
              <a:t>Summative</a:t>
            </a:r>
          </a:p>
          <a:p>
            <a:r>
              <a:rPr lang="en-US" dirty="0" smtClean="0"/>
              <a:t>Regular intervals</a:t>
            </a:r>
          </a:p>
          <a:p>
            <a:r>
              <a:rPr lang="en-US" dirty="0" smtClean="0"/>
              <a:t>Examination of data in comparison to</a:t>
            </a:r>
          </a:p>
          <a:p>
            <a:pPr lvl="1"/>
            <a:r>
              <a:rPr lang="en-US" dirty="0" smtClean="0"/>
              <a:t>Whole Grade Level</a:t>
            </a:r>
          </a:p>
          <a:p>
            <a:pPr lvl="1"/>
            <a:r>
              <a:rPr lang="en-US" dirty="0" smtClean="0"/>
              <a:t>Students within intervention group</a:t>
            </a:r>
          </a:p>
          <a:p>
            <a:pPr lvl="1"/>
            <a:r>
              <a:rPr lang="en-US" dirty="0" smtClean="0"/>
              <a:t>Individual student growth</a:t>
            </a:r>
            <a:endParaRPr lang="en-US" dirty="0"/>
          </a:p>
        </p:txBody>
      </p:sp>
    </p:spTree>
    <p:extLst>
      <p:ext uri="{BB962C8B-B14F-4D97-AF65-F5344CB8AC3E}">
        <p14:creationId xmlns:p14="http://schemas.microsoft.com/office/powerpoint/2010/main" val="12209970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fontScale="92500"/>
          </a:bodyPr>
          <a:lstStyle/>
          <a:p>
            <a:r>
              <a:rPr lang="en-US" sz="3600" dirty="0" smtClean="0"/>
              <a:t>SLD Eligibility</a:t>
            </a:r>
          </a:p>
          <a:p>
            <a:r>
              <a:rPr lang="en-US" sz="3600" dirty="0" smtClean="0"/>
              <a:t>Why change from discrepancy to PSW? </a:t>
            </a:r>
          </a:p>
          <a:p>
            <a:r>
              <a:rPr lang="en-US" sz="3600" dirty="0" smtClean="0"/>
              <a:t>Overview of PSW Model</a:t>
            </a:r>
          </a:p>
          <a:p>
            <a:r>
              <a:rPr lang="en-US" sz="3600" dirty="0" smtClean="0"/>
              <a:t>Specific Learning Disability (SLD) defined</a:t>
            </a:r>
          </a:p>
          <a:p>
            <a:r>
              <a:rPr lang="en-US" sz="3600" dirty="0" smtClean="0"/>
              <a:t>Pre-referral Interventions and the PSW Model</a:t>
            </a:r>
          </a:p>
          <a:p>
            <a:r>
              <a:rPr lang="en-US" sz="3600" dirty="0" smtClean="0"/>
              <a:t>What is your role?</a:t>
            </a:r>
          </a:p>
          <a:p>
            <a:endParaRPr lang="en-US" dirty="0"/>
          </a:p>
        </p:txBody>
      </p:sp>
    </p:spTree>
    <p:extLst>
      <p:ext uri="{BB962C8B-B14F-4D97-AF65-F5344CB8AC3E}">
        <p14:creationId xmlns:p14="http://schemas.microsoft.com/office/powerpoint/2010/main" val="10610491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What is your role?</a:t>
            </a:r>
            <a:endParaRPr lang="en-US" dirty="0"/>
          </a:p>
        </p:txBody>
      </p:sp>
      <p:sp>
        <p:nvSpPr>
          <p:cNvPr id="4" name="Content Placeholder 3"/>
          <p:cNvSpPr>
            <a:spLocks noGrp="1"/>
          </p:cNvSpPr>
          <p:nvPr>
            <p:ph idx="1"/>
          </p:nvPr>
        </p:nvSpPr>
        <p:spPr/>
        <p:txBody>
          <a:bodyPr/>
          <a:lstStyle/>
          <a:p>
            <a:r>
              <a:rPr lang="en-US" dirty="0" smtClean="0"/>
              <a:t>Advocate for your students</a:t>
            </a:r>
          </a:p>
          <a:p>
            <a:endParaRPr lang="en-US" dirty="0" smtClean="0"/>
          </a:p>
          <a:p>
            <a:r>
              <a:rPr lang="en-US" dirty="0" smtClean="0"/>
              <a:t>Bring data about your student</a:t>
            </a:r>
          </a:p>
          <a:p>
            <a:pPr lvl="1"/>
            <a:r>
              <a:rPr lang="en-US" dirty="0" smtClean="0"/>
              <a:t>Strengths</a:t>
            </a:r>
          </a:p>
          <a:p>
            <a:pPr lvl="1"/>
            <a:r>
              <a:rPr lang="en-US" dirty="0" smtClean="0"/>
              <a:t>Areas of concern</a:t>
            </a:r>
          </a:p>
          <a:p>
            <a:pPr lvl="1"/>
            <a:r>
              <a:rPr lang="en-US" dirty="0" smtClean="0"/>
              <a:t>What has been tried</a:t>
            </a:r>
          </a:p>
          <a:p>
            <a:endParaRPr lang="en-US" dirty="0" smtClean="0"/>
          </a:p>
          <a:p>
            <a:r>
              <a:rPr lang="en-US" dirty="0" smtClean="0"/>
              <a:t>Stay involved in the process</a:t>
            </a:r>
          </a:p>
          <a:p>
            <a:endParaRPr lang="en-US" dirty="0" smtClean="0"/>
          </a:p>
          <a:p>
            <a:r>
              <a:rPr lang="en-US" dirty="0" smtClean="0"/>
              <a:t>Ask questions</a:t>
            </a:r>
          </a:p>
          <a:p>
            <a:endParaRPr lang="en-US" dirty="0"/>
          </a:p>
        </p:txBody>
      </p:sp>
    </p:spTree>
    <p:extLst>
      <p:ext uri="{BB962C8B-B14F-4D97-AF65-F5344CB8AC3E}">
        <p14:creationId xmlns:p14="http://schemas.microsoft.com/office/powerpoint/2010/main" val="2707417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a:xfrm>
            <a:off x="457200" y="5791200"/>
            <a:ext cx="7620000" cy="609600"/>
          </a:xfrm>
        </p:spPr>
        <p:txBody>
          <a:bodyPr>
            <a:normAutofit fontScale="77500" lnSpcReduction="20000"/>
          </a:bodyPr>
          <a:lstStyle/>
          <a:p>
            <a:pPr marL="114300" indent="0" algn="ctr">
              <a:buNone/>
            </a:pPr>
            <a:r>
              <a:rPr lang="en-US" dirty="0" smtClean="0">
                <a:hlinkClick r:id="rId3"/>
              </a:rPr>
              <a:t>www.vcselpa.org</a:t>
            </a:r>
            <a:r>
              <a:rPr lang="en-US" dirty="0" smtClean="0"/>
              <a:t>&gt; Resources For Teachers and Staff&gt;</a:t>
            </a:r>
          </a:p>
          <a:p>
            <a:pPr marL="114300" indent="0" algn="ctr">
              <a:buNone/>
            </a:pPr>
            <a:r>
              <a:rPr lang="en-US" dirty="0" smtClean="0"/>
              <a:t>Patterns of Strengths </a:t>
            </a:r>
            <a:r>
              <a:rPr lang="en-US" smtClean="0"/>
              <a:t>and </a:t>
            </a:r>
            <a:r>
              <a:rPr lang="en-US" smtClean="0"/>
              <a:t>Weaknesses </a:t>
            </a:r>
            <a:endParaRPr lang="en-US" dirty="0"/>
          </a:p>
        </p:txBody>
      </p:sp>
      <p:pic>
        <p:nvPicPr>
          <p:cNvPr id="5" name="Picture 4" descr="Resources and Brochures - Google Chrome"/>
          <p:cNvPicPr>
            <a:picLocks noChangeAspect="1"/>
          </p:cNvPicPr>
          <p:nvPr/>
        </p:nvPicPr>
        <p:blipFill rotWithShape="1">
          <a:blip r:embed="rId4">
            <a:extLst>
              <a:ext uri="{28A0092B-C50C-407E-A947-70E740481C1C}">
                <a14:useLocalDpi xmlns:a14="http://schemas.microsoft.com/office/drawing/2010/main" val="0"/>
              </a:ext>
            </a:extLst>
          </a:blip>
          <a:srcRect l="12954" t="9636" r="15367" b="14877"/>
          <a:stretch/>
        </p:blipFill>
        <p:spPr>
          <a:xfrm>
            <a:off x="533400" y="1255005"/>
            <a:ext cx="7607030" cy="4307595"/>
          </a:xfrm>
          <a:prstGeom prst="rect">
            <a:avLst/>
          </a:prstGeom>
        </p:spPr>
      </p:pic>
    </p:spTree>
    <p:extLst>
      <p:ext uri="{BB962C8B-B14F-4D97-AF65-F5344CB8AC3E}">
        <p14:creationId xmlns:p14="http://schemas.microsoft.com/office/powerpoint/2010/main" val="4622045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r>
              <a:rPr lang="en-US" sz="4400" dirty="0" smtClean="0"/>
              <a:t>Eligibility for Special Education</a:t>
            </a:r>
            <a:endParaRPr lang="en-US" sz="4400" dirty="0"/>
          </a:p>
        </p:txBody>
      </p:sp>
      <p:sp>
        <p:nvSpPr>
          <p:cNvPr id="3" name="Content Placeholder 2"/>
          <p:cNvSpPr>
            <a:spLocks noGrp="1"/>
          </p:cNvSpPr>
          <p:nvPr>
            <p:ph idx="1"/>
          </p:nvPr>
        </p:nvSpPr>
        <p:spPr/>
        <p:txBody>
          <a:bodyPr/>
          <a:lstStyle/>
          <a:p>
            <a:pPr marL="114300" indent="0">
              <a:buNone/>
            </a:pPr>
            <a:r>
              <a:rPr lang="en-US" sz="2400" dirty="0"/>
              <a:t>How does a student become </a:t>
            </a:r>
            <a:r>
              <a:rPr lang="en-US" sz="2400" dirty="0" smtClean="0"/>
              <a:t>eligible </a:t>
            </a:r>
            <a:r>
              <a:rPr lang="en-US" sz="2400" dirty="0"/>
              <a:t>for Special Education under the category of </a:t>
            </a:r>
            <a:r>
              <a:rPr lang="en-US" sz="2400" dirty="0" smtClean="0"/>
              <a:t>Specific Learning Disability (SLD)?</a:t>
            </a:r>
          </a:p>
          <a:p>
            <a:pPr marL="114300" indent="0">
              <a:buNone/>
            </a:pPr>
            <a:endParaRPr lang="en-US" dirty="0" smtClean="0"/>
          </a:p>
          <a:p>
            <a:r>
              <a:rPr lang="en-US" dirty="0" smtClean="0"/>
              <a:t>Assessment teams complete a comprehensive assessment to determine whether student meets eligibility requirements set forth by federal/state regulations</a:t>
            </a:r>
          </a:p>
          <a:p>
            <a:endParaRPr lang="en-US" dirty="0" smtClean="0"/>
          </a:p>
          <a:p>
            <a:r>
              <a:rPr lang="en-US" dirty="0" smtClean="0"/>
              <a:t>Up until IDEA 2004, the discrepancy model was the sole model to be used for SLD identification</a:t>
            </a:r>
          </a:p>
        </p:txBody>
      </p:sp>
    </p:spTree>
    <p:extLst>
      <p:ext uri="{BB962C8B-B14F-4D97-AF65-F5344CB8AC3E}">
        <p14:creationId xmlns:p14="http://schemas.microsoft.com/office/powerpoint/2010/main" val="2967552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What is the discrepancy model?</a:t>
            </a:r>
            <a:endParaRPr lang="en-US" sz="4400" dirty="0"/>
          </a:p>
        </p:txBody>
      </p:sp>
      <p:sp>
        <p:nvSpPr>
          <p:cNvPr id="3" name="Content Placeholder 2"/>
          <p:cNvSpPr>
            <a:spLocks noGrp="1"/>
          </p:cNvSpPr>
          <p:nvPr>
            <p:ph idx="1"/>
          </p:nvPr>
        </p:nvSpPr>
        <p:spPr>
          <a:xfrm>
            <a:off x="457200" y="1752600"/>
            <a:ext cx="7620000" cy="4648200"/>
          </a:xfrm>
        </p:spPr>
        <p:txBody>
          <a:bodyPr/>
          <a:lstStyle/>
          <a:p>
            <a:r>
              <a:rPr lang="en-US" dirty="0" smtClean="0"/>
              <a:t>Requires a comprehensive assessment determining:</a:t>
            </a:r>
          </a:p>
          <a:p>
            <a:pPr lvl="1"/>
            <a:r>
              <a:rPr lang="en-US" dirty="0" smtClean="0"/>
              <a:t>Significant difference between ability (generally Full </a:t>
            </a:r>
            <a:r>
              <a:rPr lang="en-US" dirty="0"/>
              <a:t>S</a:t>
            </a:r>
            <a:r>
              <a:rPr lang="en-US" dirty="0" smtClean="0"/>
              <a:t>cale IQ score) and academic achievement (standardized testing)</a:t>
            </a:r>
          </a:p>
          <a:p>
            <a:pPr lvl="1"/>
            <a:r>
              <a:rPr lang="en-US" dirty="0" smtClean="0"/>
              <a:t>At least one processing weakness</a:t>
            </a:r>
            <a:endParaRPr lang="en-US" dirty="0"/>
          </a:p>
        </p:txBody>
      </p:sp>
    </p:spTree>
    <p:extLst>
      <p:ext uri="{BB962C8B-B14F-4D97-AF65-F5344CB8AC3E}">
        <p14:creationId xmlns:p14="http://schemas.microsoft.com/office/powerpoint/2010/main" val="22888849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 change to the PSW Model?</a:t>
            </a:r>
            <a:endParaRPr lang="en-US" dirty="0"/>
          </a:p>
        </p:txBody>
      </p:sp>
      <p:sp>
        <p:nvSpPr>
          <p:cNvPr id="3" name="Content Placeholder 2"/>
          <p:cNvSpPr>
            <a:spLocks noGrp="1"/>
          </p:cNvSpPr>
          <p:nvPr>
            <p:ph idx="1"/>
          </p:nvPr>
        </p:nvSpPr>
        <p:spPr/>
        <p:txBody>
          <a:bodyPr/>
          <a:lstStyle/>
          <a:p>
            <a:r>
              <a:rPr lang="en-US" dirty="0" smtClean="0"/>
              <a:t>Federal law (IDEA 2004) allows for alternative research-based approaches</a:t>
            </a:r>
          </a:p>
          <a:p>
            <a:endParaRPr lang="en-US" dirty="0" smtClean="0"/>
          </a:p>
          <a:p>
            <a:r>
              <a:rPr lang="en-US" dirty="0" smtClean="0"/>
              <a:t>CA state regulations specifically allow for the use of the Pattern of Strengths and Weaknesses Model </a:t>
            </a:r>
          </a:p>
          <a:p>
            <a:endParaRPr lang="en-US" dirty="0" smtClean="0"/>
          </a:p>
          <a:p>
            <a:r>
              <a:rPr lang="en-US" dirty="0" smtClean="0"/>
              <a:t>SLD is the largest eligibility category </a:t>
            </a:r>
          </a:p>
          <a:p>
            <a:endParaRPr lang="en-US" dirty="0"/>
          </a:p>
          <a:p>
            <a:r>
              <a:rPr lang="en-US" dirty="0" smtClean="0"/>
              <a:t>Many concerns with discrepancy model</a:t>
            </a:r>
            <a:endParaRPr lang="en-US" dirty="0"/>
          </a:p>
        </p:txBody>
      </p:sp>
    </p:spTree>
    <p:extLst>
      <p:ext uri="{BB962C8B-B14F-4D97-AF65-F5344CB8AC3E}">
        <p14:creationId xmlns:p14="http://schemas.microsoft.com/office/powerpoint/2010/main" val="4080700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153400" cy="1143000"/>
          </a:xfrm>
        </p:spPr>
        <p:txBody>
          <a:bodyPr>
            <a:normAutofit fontScale="90000"/>
          </a:bodyPr>
          <a:lstStyle/>
          <a:p>
            <a:r>
              <a:rPr lang="en-US" dirty="0" smtClean="0"/>
              <a:t>Concerns with the Discrepancy Model</a:t>
            </a:r>
            <a:endParaRPr lang="en-US" dirty="0"/>
          </a:p>
        </p:txBody>
      </p:sp>
      <p:sp>
        <p:nvSpPr>
          <p:cNvPr id="3" name="Content Placeholder 2"/>
          <p:cNvSpPr>
            <a:spLocks noGrp="1"/>
          </p:cNvSpPr>
          <p:nvPr>
            <p:ph idx="1"/>
          </p:nvPr>
        </p:nvSpPr>
        <p:spPr/>
        <p:txBody>
          <a:bodyPr>
            <a:normAutofit fontScale="92500" lnSpcReduction="20000"/>
          </a:bodyPr>
          <a:lstStyle/>
          <a:p>
            <a:r>
              <a:rPr lang="en-US" sz="3200" dirty="0" smtClean="0"/>
              <a:t>Research has long pointed to problems with this model including:</a:t>
            </a:r>
          </a:p>
          <a:p>
            <a:pPr lvl="1"/>
            <a:r>
              <a:rPr lang="en-US" altLang="en-US" sz="3200" dirty="0" smtClean="0"/>
              <a:t>Difficult to identify SLD early, which could delay intervention during critical time periods </a:t>
            </a:r>
          </a:p>
          <a:p>
            <a:pPr lvl="1"/>
            <a:r>
              <a:rPr lang="en-US" altLang="en-US" sz="3200" dirty="0" smtClean="0"/>
              <a:t>Over-identification </a:t>
            </a:r>
            <a:r>
              <a:rPr lang="en-US" altLang="en-US" sz="3200" dirty="0"/>
              <a:t>of students </a:t>
            </a:r>
            <a:endParaRPr lang="en-US" altLang="en-US" sz="3200" dirty="0" smtClean="0"/>
          </a:p>
          <a:p>
            <a:pPr lvl="1"/>
            <a:r>
              <a:rPr lang="en-US" altLang="en-US" sz="3200" dirty="0" smtClean="0"/>
              <a:t>Inconsistent </a:t>
            </a:r>
            <a:r>
              <a:rPr lang="en-US" altLang="en-US" sz="3200" dirty="0"/>
              <a:t>application of </a:t>
            </a:r>
            <a:r>
              <a:rPr lang="en-US" altLang="en-US" sz="3200" dirty="0" smtClean="0"/>
              <a:t>approach</a:t>
            </a:r>
          </a:p>
          <a:p>
            <a:pPr lvl="1"/>
            <a:r>
              <a:rPr lang="en-US" sz="3200" dirty="0" smtClean="0"/>
              <a:t>Not research-based</a:t>
            </a:r>
          </a:p>
          <a:p>
            <a:pPr lvl="1"/>
            <a:r>
              <a:rPr lang="en-US" sz="3200" dirty="0" smtClean="0"/>
              <a:t>Use with African-American students</a:t>
            </a:r>
          </a:p>
          <a:p>
            <a:pPr lvl="1"/>
            <a:r>
              <a:rPr lang="en-US" sz="3200" dirty="0" smtClean="0"/>
              <a:t>No link required between academic and processing weakness.</a:t>
            </a:r>
          </a:p>
          <a:p>
            <a:pPr lvl="1"/>
            <a:endParaRPr lang="en-US" sz="3200" dirty="0"/>
          </a:p>
        </p:txBody>
      </p:sp>
    </p:spTree>
    <p:extLst>
      <p:ext uri="{BB962C8B-B14F-4D97-AF65-F5344CB8AC3E}">
        <p14:creationId xmlns:p14="http://schemas.microsoft.com/office/powerpoint/2010/main" val="17541191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PSW Premise </a:t>
            </a:r>
            <a:endParaRPr lang="en-US" dirty="0"/>
          </a:p>
        </p:txBody>
      </p:sp>
      <p:sp>
        <p:nvSpPr>
          <p:cNvPr id="3" name="Content Placeholder 2"/>
          <p:cNvSpPr>
            <a:spLocks noGrp="1"/>
          </p:cNvSpPr>
          <p:nvPr>
            <p:ph idx="1"/>
          </p:nvPr>
        </p:nvSpPr>
        <p:spPr/>
        <p:txBody>
          <a:bodyPr>
            <a:normAutofit/>
          </a:bodyPr>
          <a:lstStyle/>
          <a:p>
            <a:r>
              <a:rPr lang="en-US" sz="2400" dirty="0" smtClean="0"/>
              <a:t>Based on several core research-based principles:</a:t>
            </a:r>
          </a:p>
          <a:p>
            <a:pPr lvl="1"/>
            <a:r>
              <a:rPr lang="en-US" sz="2400" dirty="0"/>
              <a:t>Specific Learning Disabilities are characterized by neurologically-based deficits in cognitive </a:t>
            </a:r>
            <a:r>
              <a:rPr lang="en-US" sz="2400" dirty="0" smtClean="0"/>
              <a:t>processing</a:t>
            </a:r>
            <a:endParaRPr lang="en-US" sz="2400" dirty="0"/>
          </a:p>
          <a:p>
            <a:pPr lvl="1"/>
            <a:r>
              <a:rPr lang="en-US" sz="2400" dirty="0" smtClean="0"/>
              <a:t>Research </a:t>
            </a:r>
            <a:r>
              <a:rPr lang="en-US" sz="2400" dirty="0"/>
              <a:t>has demonstrated the existence of specific cognitive </a:t>
            </a:r>
            <a:r>
              <a:rPr lang="en-US" sz="2400" dirty="0" smtClean="0"/>
              <a:t>processes (e.g. visual processing, working memory, etc.). </a:t>
            </a:r>
          </a:p>
          <a:p>
            <a:pPr lvl="1"/>
            <a:r>
              <a:rPr lang="en-US" sz="2400" dirty="0" smtClean="0"/>
              <a:t>Researchers </a:t>
            </a:r>
            <a:r>
              <a:rPr lang="en-US" sz="2400" dirty="0"/>
              <a:t>are also in agreement that sound tools and measures exist to assess these </a:t>
            </a:r>
            <a:r>
              <a:rPr lang="en-US" sz="2400" dirty="0" smtClean="0"/>
              <a:t>processing </a:t>
            </a:r>
            <a:r>
              <a:rPr lang="en-US" sz="2400" dirty="0"/>
              <a:t>areas </a:t>
            </a:r>
            <a:endParaRPr lang="en-US" sz="2400" dirty="0" smtClean="0"/>
          </a:p>
          <a:p>
            <a:pPr lvl="1"/>
            <a:r>
              <a:rPr lang="en-US" sz="2400" dirty="0" smtClean="0"/>
              <a:t>Research </a:t>
            </a:r>
            <a:r>
              <a:rPr lang="en-US" sz="2400" dirty="0"/>
              <a:t>has also found links between various </a:t>
            </a:r>
            <a:r>
              <a:rPr lang="en-US" sz="2400" dirty="0" smtClean="0"/>
              <a:t>processing areas </a:t>
            </a:r>
            <a:r>
              <a:rPr lang="en-US" sz="2400" dirty="0"/>
              <a:t>and specific areas of academic achievement </a:t>
            </a:r>
            <a:r>
              <a:rPr lang="en-US" sz="2400" dirty="0" smtClean="0"/>
              <a:t>.</a:t>
            </a:r>
            <a:endParaRPr lang="en-US" sz="2400" dirty="0"/>
          </a:p>
          <a:p>
            <a:endParaRPr lang="en-US" dirty="0"/>
          </a:p>
        </p:txBody>
      </p:sp>
    </p:spTree>
    <p:extLst>
      <p:ext uri="{BB962C8B-B14F-4D97-AF65-F5344CB8AC3E}">
        <p14:creationId xmlns:p14="http://schemas.microsoft.com/office/powerpoint/2010/main" val="38942181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Ventura County SELPA PSW Model?</a:t>
            </a:r>
            <a:endParaRPr lang="en-US" dirty="0"/>
          </a:p>
        </p:txBody>
      </p:sp>
      <p:sp>
        <p:nvSpPr>
          <p:cNvPr id="3" name="Content Placeholder 2"/>
          <p:cNvSpPr>
            <a:spLocks noGrp="1"/>
          </p:cNvSpPr>
          <p:nvPr>
            <p:ph idx="1"/>
          </p:nvPr>
        </p:nvSpPr>
        <p:spPr/>
        <p:txBody>
          <a:bodyPr>
            <a:normAutofit/>
          </a:bodyPr>
          <a:lstStyle/>
          <a:p>
            <a:r>
              <a:rPr lang="en-US" sz="2400" dirty="0" smtClean="0"/>
              <a:t>Requires a comprehensive assessment to determine why a student is struggling academically. </a:t>
            </a:r>
          </a:p>
          <a:p>
            <a:r>
              <a:rPr lang="en-US" sz="2400" dirty="0" smtClean="0"/>
              <a:t>As student with SLD must have:</a:t>
            </a:r>
          </a:p>
          <a:p>
            <a:pPr lvl="1">
              <a:buFont typeface="Wingdings" panose="05000000000000000000" pitchFamily="2" charset="2"/>
              <a:buChar char="ü"/>
            </a:pPr>
            <a:r>
              <a:rPr lang="en-US" sz="2400" dirty="0" smtClean="0"/>
              <a:t>Evidence of some  processing (thinking) strengths within the average range (some average thinking skills)</a:t>
            </a:r>
          </a:p>
          <a:p>
            <a:pPr lvl="1">
              <a:buFont typeface="Wingdings" panose="05000000000000000000" pitchFamily="2" charset="2"/>
              <a:buChar char="ü"/>
            </a:pPr>
            <a:r>
              <a:rPr lang="en-US" sz="2400" dirty="0" smtClean="0"/>
              <a:t>Evidence of at least one significant processing weakness</a:t>
            </a:r>
          </a:p>
          <a:p>
            <a:pPr lvl="1">
              <a:buFont typeface="Wingdings" panose="05000000000000000000" pitchFamily="2" charset="2"/>
              <a:buChar char="ü"/>
            </a:pPr>
            <a:r>
              <a:rPr lang="en-US" sz="2400" dirty="0" smtClean="0"/>
              <a:t>Evidence of at least one significant  academic weakness</a:t>
            </a:r>
          </a:p>
          <a:p>
            <a:r>
              <a:rPr lang="en-US" sz="2400" dirty="0" smtClean="0"/>
              <a:t>Additionally, the Academic weakness(</a:t>
            </a:r>
            <a:r>
              <a:rPr lang="en-US" sz="2400" dirty="0" err="1" smtClean="0"/>
              <a:t>es</a:t>
            </a:r>
            <a:r>
              <a:rPr lang="en-US" sz="2400" dirty="0"/>
              <a:t>)</a:t>
            </a:r>
            <a:r>
              <a:rPr lang="en-US" sz="2400" dirty="0" smtClean="0"/>
              <a:t> must be linked to (or explained by) the processing weakness(</a:t>
            </a:r>
            <a:r>
              <a:rPr lang="en-US" sz="2400" dirty="0" err="1" smtClean="0"/>
              <a:t>es</a:t>
            </a:r>
            <a:r>
              <a:rPr lang="en-US" sz="2400" dirty="0" smtClean="0"/>
              <a:t>). </a:t>
            </a:r>
            <a:endParaRPr lang="en-US" sz="2400" dirty="0"/>
          </a:p>
        </p:txBody>
      </p:sp>
    </p:spTree>
    <p:extLst>
      <p:ext uri="{BB962C8B-B14F-4D97-AF65-F5344CB8AC3E}">
        <p14:creationId xmlns:p14="http://schemas.microsoft.com/office/powerpoint/2010/main" val="2310946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PSW Model</a:t>
            </a:r>
            <a:endParaRPr lang="en-US" dirty="0"/>
          </a:p>
        </p:txBody>
      </p:sp>
      <p:sp>
        <p:nvSpPr>
          <p:cNvPr id="3" name="Content Placeholder 2"/>
          <p:cNvSpPr>
            <a:spLocks noGrp="1"/>
          </p:cNvSpPr>
          <p:nvPr>
            <p:ph idx="1"/>
          </p:nvPr>
        </p:nvSpPr>
        <p:spPr/>
        <p:txBody>
          <a:bodyPr>
            <a:normAutofit/>
          </a:bodyPr>
          <a:lstStyle/>
          <a:p>
            <a:r>
              <a:rPr lang="en-US" sz="2800" dirty="0" smtClean="0"/>
              <a:t>Can allow for earlier identification of students with SLD</a:t>
            </a:r>
          </a:p>
          <a:p>
            <a:r>
              <a:rPr lang="en-US" sz="2800" dirty="0" smtClean="0"/>
              <a:t>Requires an assessment that provides answer to </a:t>
            </a:r>
            <a:r>
              <a:rPr lang="en-US" sz="2800" i="1" dirty="0" smtClean="0"/>
              <a:t>why </a:t>
            </a:r>
            <a:r>
              <a:rPr lang="en-US" sz="2800" dirty="0" smtClean="0"/>
              <a:t>the student is not responding</a:t>
            </a:r>
          </a:p>
          <a:p>
            <a:r>
              <a:rPr lang="en-US" sz="2800" dirty="0" smtClean="0"/>
              <a:t>Assessment linked </a:t>
            </a:r>
            <a:r>
              <a:rPr lang="en-US" sz="2800" dirty="0"/>
              <a:t>to targeted </a:t>
            </a:r>
            <a:r>
              <a:rPr lang="en-US" sz="2800" dirty="0" smtClean="0"/>
              <a:t>interventions</a:t>
            </a:r>
          </a:p>
          <a:p>
            <a:r>
              <a:rPr lang="en-US" sz="2800" dirty="0" smtClean="0"/>
              <a:t>Can better assist assessment teams at ruling out other disabilities (</a:t>
            </a:r>
            <a:r>
              <a:rPr lang="en-US" sz="2800" dirty="0"/>
              <a:t>e</a:t>
            </a:r>
            <a:r>
              <a:rPr lang="en-US" sz="2800" dirty="0" smtClean="0"/>
              <a:t>motional disturbance, </a:t>
            </a:r>
            <a:r>
              <a:rPr lang="en-US" sz="2800" dirty="0"/>
              <a:t>o</a:t>
            </a:r>
            <a:r>
              <a:rPr lang="en-US" sz="2800" dirty="0" smtClean="0"/>
              <a:t>ther </a:t>
            </a:r>
            <a:r>
              <a:rPr lang="en-US" sz="2800" dirty="0"/>
              <a:t>h</a:t>
            </a:r>
            <a:r>
              <a:rPr lang="en-US" sz="2800" dirty="0" smtClean="0"/>
              <a:t>ealth </a:t>
            </a:r>
            <a:r>
              <a:rPr lang="en-US" sz="2800" dirty="0"/>
              <a:t>i</a:t>
            </a:r>
            <a:r>
              <a:rPr lang="en-US" sz="2800" dirty="0" smtClean="0"/>
              <a:t>mpairment) and/or factors (language, instructional, environmental) that may be interfering with learning</a:t>
            </a:r>
          </a:p>
          <a:p>
            <a:pPr marL="0" indent="0">
              <a:buNone/>
            </a:pPr>
            <a:endParaRPr lang="en-US" dirty="0"/>
          </a:p>
        </p:txBody>
      </p:sp>
    </p:spTree>
    <p:extLst>
      <p:ext uri="{BB962C8B-B14F-4D97-AF65-F5344CB8AC3E}">
        <p14:creationId xmlns:p14="http://schemas.microsoft.com/office/powerpoint/2010/main" val="15423008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2083</TotalTime>
  <Words>2706</Words>
  <Application>Microsoft Office PowerPoint</Application>
  <PresentationFormat>On-screen Show (4:3)</PresentationFormat>
  <Paragraphs>208</Paragraphs>
  <Slides>21</Slides>
  <Notes>21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ＭＳ Ｐゴシック</vt:lpstr>
      <vt:lpstr>Arial</vt:lpstr>
      <vt:lpstr>Calibri</vt:lpstr>
      <vt:lpstr>Cambria</vt:lpstr>
      <vt:lpstr>Symbol</vt:lpstr>
      <vt:lpstr>Times New Roman</vt:lpstr>
      <vt:lpstr>Wingdings</vt:lpstr>
      <vt:lpstr>Adjacency</vt:lpstr>
      <vt:lpstr>Ventura County SELPA Pattern of Strengths and Weaknesses (PSW) Model:  An Overview</vt:lpstr>
      <vt:lpstr>Agenda</vt:lpstr>
      <vt:lpstr>Eligibility for Special Education</vt:lpstr>
      <vt:lpstr>What is the discrepancy model?</vt:lpstr>
      <vt:lpstr>Why a change to the PSW Model?</vt:lpstr>
      <vt:lpstr>Concerns with the Discrepancy Model</vt:lpstr>
      <vt:lpstr>PSW Premise </vt:lpstr>
      <vt:lpstr>What is the Ventura County SELPA PSW Model?</vt:lpstr>
      <vt:lpstr>Benefits of PSW Model</vt:lpstr>
      <vt:lpstr>Academic Assessment and the PSW Model</vt:lpstr>
      <vt:lpstr> SLD Defined</vt:lpstr>
      <vt:lpstr>Example of SLD within the PSW Model </vt:lpstr>
      <vt:lpstr>What a Specific Learning Disability (SLD) is VS. What SLD is not</vt:lpstr>
      <vt:lpstr>What a Specific Learning Disability (SLD) is VS. What SLD is not (cont.)</vt:lpstr>
      <vt:lpstr>Accurate Identification and Assessment: SLD vs. GLD</vt:lpstr>
      <vt:lpstr>The Importance of Pre-Referral Interventions and the PSW Model</vt:lpstr>
      <vt:lpstr>Pre-Referral:  Standards-based Instruction &amp; Differentiated Instruction</vt:lpstr>
      <vt:lpstr>Pre-Referral:  Targeted Interventions</vt:lpstr>
      <vt:lpstr>Pre-Referral: Data Collection</vt:lpstr>
      <vt:lpstr>What is your role?</vt:lpstr>
      <vt:lpstr>Resources</vt:lpstr>
    </vt:vector>
  </TitlesOfParts>
  <Company>Ventura County Office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PPD Study Session</dc:title>
  <dc:creator>Sandi Killackey</dc:creator>
  <cp:lastModifiedBy>Sandi Killackey</cp:lastModifiedBy>
  <cp:revision>197</cp:revision>
  <cp:lastPrinted>2014-10-17T21:44:18Z</cp:lastPrinted>
  <dcterms:created xsi:type="dcterms:W3CDTF">2014-03-13T19:03:09Z</dcterms:created>
  <dcterms:modified xsi:type="dcterms:W3CDTF">2017-04-21T20:48:39Z</dcterms:modified>
</cp:coreProperties>
</file>