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notesMasterIdLst>
    <p:notesMasterId r:id="rId18"/>
  </p:notesMasterIdLst>
  <p:sldIdLst>
    <p:sldId id="267" r:id="rId2"/>
    <p:sldId id="266" r:id="rId3"/>
    <p:sldId id="268" r:id="rId4"/>
    <p:sldId id="265" r:id="rId5"/>
    <p:sldId id="258" r:id="rId6"/>
    <p:sldId id="270" r:id="rId7"/>
    <p:sldId id="269" r:id="rId8"/>
    <p:sldId id="257" r:id="rId9"/>
    <p:sldId id="271" r:id="rId10"/>
    <p:sldId id="259" r:id="rId11"/>
    <p:sldId id="260" r:id="rId12"/>
    <p:sldId id="261" r:id="rId13"/>
    <p:sldId id="262" r:id="rId14"/>
    <p:sldId id="263" r:id="rId15"/>
    <p:sldId id="26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1" autoAdjust="0"/>
    <p:restoredTop sz="94660"/>
  </p:normalViewPr>
  <p:slideViewPr>
    <p:cSldViewPr snapToGrid="0">
      <p:cViewPr varScale="1">
        <p:scale>
          <a:sx n="91" d="100"/>
          <a:sy n="91" d="100"/>
        </p:scale>
        <p:origin x="1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4D70C-3617-44E9-B07C-0227A2D60208}" type="datetimeFigureOut">
              <a:rPr lang="en-US" smtClean="0"/>
              <a:t>2/21/2019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D390B-55A3-4A51-8D85-B4CB3EA1380B}" type="slidenum">
              <a:rPr lang="en-US" smtClean="0"/>
              <a:t>‹#›</a:t>
            </a:fld>
            <a:endParaRPr lang="en-US"/>
          </a:p>
        </p:txBody>
      </p:sp>
    </p:spTree>
    <p:extLst>
      <p:ext uri="{BB962C8B-B14F-4D97-AF65-F5344CB8AC3E}">
        <p14:creationId xmlns:p14="http://schemas.microsoft.com/office/powerpoint/2010/main" val="65736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can be found under the Families tab of the SELPA website.</a:t>
            </a:r>
          </a:p>
          <a:p>
            <a:endParaRPr lang="en-US" dirty="0"/>
          </a:p>
        </p:txBody>
      </p:sp>
      <p:sp>
        <p:nvSpPr>
          <p:cNvPr id="4" name="Slide Number Placeholder 3"/>
          <p:cNvSpPr>
            <a:spLocks noGrp="1"/>
          </p:cNvSpPr>
          <p:nvPr>
            <p:ph type="sldNum" sz="quarter" idx="5"/>
          </p:nvPr>
        </p:nvSpPr>
        <p:spPr/>
        <p:txBody>
          <a:bodyPr/>
          <a:lstStyle/>
          <a:p>
            <a:fld id="{084D390B-55A3-4A51-8D85-B4CB3EA1380B}" type="slidenum">
              <a:rPr lang="en-US" smtClean="0"/>
              <a:t>2</a:t>
            </a:fld>
            <a:endParaRPr lang="en-US"/>
          </a:p>
        </p:txBody>
      </p:sp>
    </p:spTree>
    <p:extLst>
      <p:ext uri="{BB962C8B-B14F-4D97-AF65-F5344CB8AC3E}">
        <p14:creationId xmlns:p14="http://schemas.microsoft.com/office/powerpoint/2010/main" val="270235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https://www.cde.ca.gov/ta/tg/ca/documents/sbsummativepgtu.pdf </a:t>
            </a:r>
          </a:p>
          <a:p>
            <a:endParaRPr lang="en-US" dirty="0"/>
          </a:p>
        </p:txBody>
      </p:sp>
      <p:sp>
        <p:nvSpPr>
          <p:cNvPr id="4" name="Slide Number Placeholder 3"/>
          <p:cNvSpPr>
            <a:spLocks noGrp="1"/>
          </p:cNvSpPr>
          <p:nvPr>
            <p:ph type="sldNum" sz="quarter" idx="5"/>
          </p:nvPr>
        </p:nvSpPr>
        <p:spPr/>
        <p:txBody>
          <a:bodyPr/>
          <a:lstStyle/>
          <a:p>
            <a:fld id="{084D390B-55A3-4A51-8D85-B4CB3EA1380B}" type="slidenum">
              <a:rPr lang="en-US" smtClean="0"/>
              <a:t>8</a:t>
            </a:fld>
            <a:endParaRPr lang="en-US"/>
          </a:p>
        </p:txBody>
      </p:sp>
    </p:spTree>
    <p:extLst>
      <p:ext uri="{BB962C8B-B14F-4D97-AF65-F5344CB8AC3E}">
        <p14:creationId xmlns:p14="http://schemas.microsoft.com/office/powerpoint/2010/main" val="8002784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366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058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736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190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2/21/2019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562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21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00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10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3749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2/21/2019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84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2/21/2019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423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2/21/2019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5887946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vcselp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vcselpa.org/Portals/0/Families/Parents/Alert%206%20How%20Will%20My%20Child%20With%20Sp%20Needs%20Participate%20in%20Standardized%20Achievement%20Testing.pdf?ver=2017-12-14-141841-797"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cde.ca.gov/ta/tg/ca/documents/sbsummativepgtu.pdf"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cde.ca.gov/ta/tg/ca/documents/caapgtu.pdf"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file:///\\jupiter\SELPA-DATA\Group\Selpa\CAC%20presentation\caaparentguide.pdf"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cde.ca.gov/ta/tg/ca/documents/elpacpgtu.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FDEBDB-5859-4B9E-8810-2C5CFED0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F805-432D-436C-BC59-872E2D9D9EDA}"/>
              </a:ext>
            </a:extLst>
          </p:cNvPr>
          <p:cNvSpPr>
            <a:spLocks noGrp="1"/>
          </p:cNvSpPr>
          <p:nvPr>
            <p:ph type="ctrTitle"/>
          </p:nvPr>
        </p:nvSpPr>
        <p:spPr>
          <a:xfrm>
            <a:off x="1051560" y="942975"/>
            <a:ext cx="9966960" cy="3525056"/>
          </a:xfrm>
        </p:spPr>
        <p:txBody>
          <a:bodyPr anchor="b">
            <a:normAutofit/>
          </a:bodyPr>
          <a:lstStyle/>
          <a:p>
            <a:pPr algn="ctr"/>
            <a:r>
              <a:rPr lang="en-US" sz="6100">
                <a:solidFill>
                  <a:srgbClr val="FFFFFF"/>
                </a:solidFill>
              </a:rPr>
              <a:t>How Will My Child Participate in </a:t>
            </a:r>
            <a:br>
              <a:rPr lang="en-US" sz="6100">
                <a:solidFill>
                  <a:srgbClr val="FFFFFF"/>
                </a:solidFill>
              </a:rPr>
            </a:br>
            <a:r>
              <a:rPr lang="en-US" sz="6100">
                <a:solidFill>
                  <a:srgbClr val="FFFFFF"/>
                </a:solidFill>
              </a:rPr>
              <a:t>2018-2019 State Testing? </a:t>
            </a:r>
          </a:p>
        </p:txBody>
      </p:sp>
      <p:sp>
        <p:nvSpPr>
          <p:cNvPr id="3" name="Subtitle 2">
            <a:extLst>
              <a:ext uri="{FF2B5EF4-FFF2-40B4-BE49-F238E27FC236}">
                <a16:creationId xmlns:a16="http://schemas.microsoft.com/office/drawing/2014/main" id="{F0650C87-C001-4DE6-8B97-4A5E9CD6CD67}"/>
              </a:ext>
            </a:extLst>
          </p:cNvPr>
          <p:cNvSpPr>
            <a:spLocks noGrp="1"/>
          </p:cNvSpPr>
          <p:nvPr>
            <p:ph type="subTitle" idx="1"/>
          </p:nvPr>
        </p:nvSpPr>
        <p:spPr>
          <a:xfrm>
            <a:off x="1069848" y="4649148"/>
            <a:ext cx="9948672" cy="1486158"/>
          </a:xfrm>
        </p:spPr>
        <p:txBody>
          <a:bodyPr>
            <a:normAutofit/>
          </a:bodyPr>
          <a:lstStyle/>
          <a:p>
            <a:pPr algn="ctr"/>
            <a:r>
              <a:rPr lang="en-US">
                <a:solidFill>
                  <a:srgbClr val="FFFFFF">
                    <a:alpha val="60000"/>
                  </a:srgbClr>
                </a:solidFill>
              </a:rPr>
              <a:t>Joanna V. Della Gatta, Director</a:t>
            </a:r>
          </a:p>
          <a:p>
            <a:pPr algn="ctr"/>
            <a:r>
              <a:rPr lang="en-US">
                <a:solidFill>
                  <a:srgbClr val="FFFFFF">
                    <a:alpha val="60000"/>
                  </a:srgbClr>
                </a:solidFill>
                <a:hlinkClick r:id="rId2"/>
              </a:rPr>
              <a:t>Ventura County SELPA</a:t>
            </a:r>
            <a:endParaRPr lang="en-US">
              <a:solidFill>
                <a:srgbClr val="FFFFFF">
                  <a:alpha val="60000"/>
                </a:srgbClr>
              </a:solidFill>
            </a:endParaRPr>
          </a:p>
        </p:txBody>
      </p:sp>
      <p:cxnSp>
        <p:nvCxnSpPr>
          <p:cNvPr id="10" name="Straight Connector 9">
            <a:extLst>
              <a:ext uri="{FF2B5EF4-FFF2-40B4-BE49-F238E27FC236}">
                <a16:creationId xmlns:a16="http://schemas.microsoft.com/office/drawing/2014/main" id="{B1D1A340-723B-4014-B5FE-204F062731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58589"/>
            <a:ext cx="9144000" cy="0"/>
          </a:xfrm>
          <a:prstGeom prst="line">
            <a:avLst/>
          </a:prstGeom>
          <a:ln w="28575">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674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C8B52B-1F7B-425D-A9F8-72011ACC8593}"/>
              </a:ext>
            </a:extLst>
          </p:cNvPr>
          <p:cNvPicPr>
            <a:picLocks noChangeAspect="1"/>
          </p:cNvPicPr>
          <p:nvPr/>
        </p:nvPicPr>
        <p:blipFill>
          <a:blip r:embed="rId2"/>
          <a:stretch>
            <a:fillRect/>
          </a:stretch>
        </p:blipFill>
        <p:spPr>
          <a:xfrm>
            <a:off x="1807633" y="0"/>
            <a:ext cx="8576733" cy="6858000"/>
          </a:xfrm>
          <a:prstGeom prst="rect">
            <a:avLst/>
          </a:prstGeom>
        </p:spPr>
      </p:pic>
    </p:spTree>
    <p:extLst>
      <p:ext uri="{BB962C8B-B14F-4D97-AF65-F5344CB8AC3E}">
        <p14:creationId xmlns:p14="http://schemas.microsoft.com/office/powerpoint/2010/main" val="128981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A34992-18CD-4BB9-BAA4-CFA7A06D2854}"/>
              </a:ext>
            </a:extLst>
          </p:cNvPr>
          <p:cNvPicPr>
            <a:picLocks noChangeAspect="1"/>
          </p:cNvPicPr>
          <p:nvPr/>
        </p:nvPicPr>
        <p:blipFill>
          <a:blip r:embed="rId2"/>
          <a:stretch>
            <a:fillRect/>
          </a:stretch>
        </p:blipFill>
        <p:spPr>
          <a:xfrm>
            <a:off x="1684845" y="0"/>
            <a:ext cx="8822309" cy="6858000"/>
          </a:xfrm>
          <a:prstGeom prst="rect">
            <a:avLst/>
          </a:prstGeom>
        </p:spPr>
      </p:pic>
    </p:spTree>
    <p:extLst>
      <p:ext uri="{BB962C8B-B14F-4D97-AF65-F5344CB8AC3E}">
        <p14:creationId xmlns:p14="http://schemas.microsoft.com/office/powerpoint/2010/main" val="286996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FCBD36-1202-4022-A8ED-4F41B8F4DE47}"/>
              </a:ext>
            </a:extLst>
          </p:cNvPr>
          <p:cNvPicPr>
            <a:picLocks noChangeAspect="1"/>
          </p:cNvPicPr>
          <p:nvPr/>
        </p:nvPicPr>
        <p:blipFill>
          <a:blip r:embed="rId2"/>
          <a:stretch>
            <a:fillRect/>
          </a:stretch>
        </p:blipFill>
        <p:spPr>
          <a:xfrm>
            <a:off x="1812952" y="0"/>
            <a:ext cx="8566095" cy="6858000"/>
          </a:xfrm>
          <a:prstGeom prst="rect">
            <a:avLst/>
          </a:prstGeom>
        </p:spPr>
      </p:pic>
    </p:spTree>
    <p:extLst>
      <p:ext uri="{BB962C8B-B14F-4D97-AF65-F5344CB8AC3E}">
        <p14:creationId xmlns:p14="http://schemas.microsoft.com/office/powerpoint/2010/main" val="146947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110D72-43DE-4ABD-BE95-E2AADCB7D23D}"/>
              </a:ext>
            </a:extLst>
          </p:cNvPr>
          <p:cNvPicPr>
            <a:picLocks noChangeAspect="1"/>
          </p:cNvPicPr>
          <p:nvPr/>
        </p:nvPicPr>
        <p:blipFill>
          <a:blip r:embed="rId2"/>
          <a:stretch>
            <a:fillRect/>
          </a:stretch>
        </p:blipFill>
        <p:spPr>
          <a:xfrm>
            <a:off x="1778479" y="0"/>
            <a:ext cx="8635042" cy="6858000"/>
          </a:xfrm>
          <a:prstGeom prst="rect">
            <a:avLst/>
          </a:prstGeom>
        </p:spPr>
      </p:pic>
    </p:spTree>
    <p:extLst>
      <p:ext uri="{BB962C8B-B14F-4D97-AF65-F5344CB8AC3E}">
        <p14:creationId xmlns:p14="http://schemas.microsoft.com/office/powerpoint/2010/main" val="1322310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598335-F3ED-4F12-B85A-1BD918210F18}"/>
              </a:ext>
            </a:extLst>
          </p:cNvPr>
          <p:cNvPicPr>
            <a:picLocks noChangeAspect="1"/>
          </p:cNvPicPr>
          <p:nvPr/>
        </p:nvPicPr>
        <p:blipFill>
          <a:blip r:embed="rId2"/>
          <a:stretch>
            <a:fillRect/>
          </a:stretch>
        </p:blipFill>
        <p:spPr>
          <a:xfrm>
            <a:off x="1745776" y="0"/>
            <a:ext cx="8700448" cy="6858000"/>
          </a:xfrm>
          <a:prstGeom prst="rect">
            <a:avLst/>
          </a:prstGeom>
        </p:spPr>
      </p:pic>
    </p:spTree>
    <p:extLst>
      <p:ext uri="{BB962C8B-B14F-4D97-AF65-F5344CB8AC3E}">
        <p14:creationId xmlns:p14="http://schemas.microsoft.com/office/powerpoint/2010/main" val="28960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6D5D6-C60B-41B6-8B50-B6A11822587D}"/>
              </a:ext>
            </a:extLst>
          </p:cNvPr>
          <p:cNvPicPr>
            <a:picLocks noChangeAspect="1"/>
          </p:cNvPicPr>
          <p:nvPr/>
        </p:nvPicPr>
        <p:blipFill>
          <a:blip r:embed="rId2"/>
          <a:stretch>
            <a:fillRect/>
          </a:stretch>
        </p:blipFill>
        <p:spPr>
          <a:xfrm>
            <a:off x="1816100" y="0"/>
            <a:ext cx="8559800" cy="6858000"/>
          </a:xfrm>
          <a:prstGeom prst="rect">
            <a:avLst/>
          </a:prstGeom>
        </p:spPr>
      </p:pic>
    </p:spTree>
    <p:extLst>
      <p:ext uri="{BB962C8B-B14F-4D97-AF65-F5344CB8AC3E}">
        <p14:creationId xmlns:p14="http://schemas.microsoft.com/office/powerpoint/2010/main" val="1655252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E1AAA-E85C-4D1F-B5A5-A2CCF246ACCA}"/>
              </a:ext>
            </a:extLst>
          </p:cNvPr>
          <p:cNvSpPr>
            <a:spLocks noGrp="1"/>
          </p:cNvSpPr>
          <p:nvPr>
            <p:ph type="title"/>
          </p:nvPr>
        </p:nvSpPr>
        <p:spPr>
          <a:xfrm>
            <a:off x="747556" y="2475643"/>
            <a:ext cx="4528637" cy="1609344"/>
          </a:xfrm>
        </p:spPr>
        <p:txBody>
          <a:bodyPr>
            <a:normAutofit/>
          </a:bodyPr>
          <a:lstStyle/>
          <a:p>
            <a:r>
              <a:rPr lang="en-US" dirty="0"/>
              <a:t>Questions?</a:t>
            </a:r>
          </a:p>
        </p:txBody>
      </p:sp>
      <p:pic>
        <p:nvPicPr>
          <p:cNvPr id="7" name="Graphic 6" descr="Help">
            <a:extLst>
              <a:ext uri="{FF2B5EF4-FFF2-40B4-BE49-F238E27FC236}">
                <a16:creationId xmlns:a16="http://schemas.microsoft.com/office/drawing/2014/main" id="{C2E8829B-4595-4DB6-BD8F-6ED80B0993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2" name="Group 11">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7745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06015D-F1C5-4142-AEDF-AF5F19144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screenshot of a cell phone&#10;&#10;Description generated with very high confidence">
            <a:extLst>
              <a:ext uri="{FF2B5EF4-FFF2-40B4-BE49-F238E27FC236}">
                <a16:creationId xmlns:a16="http://schemas.microsoft.com/office/drawing/2014/main" id="{A6BEB992-76A0-4846-B3E7-5AAAB2DCA2B7}"/>
              </a:ext>
            </a:extLst>
          </p:cNvPr>
          <p:cNvPicPr>
            <a:picLocks noChangeAspect="1"/>
          </p:cNvPicPr>
          <p:nvPr/>
        </p:nvPicPr>
        <p:blipFill rotWithShape="1">
          <a:blip r:embed="rId3">
            <a:duotone>
              <a:schemeClr val="bg2">
                <a:shade val="45000"/>
                <a:satMod val="135000"/>
              </a:schemeClr>
              <a:prstClr val="white"/>
            </a:duotone>
            <a:extLst/>
          </a:blip>
          <a:srcRect b="23987"/>
          <a:stretch/>
        </p:blipFill>
        <p:spPr>
          <a:xfrm>
            <a:off x="20" y="10"/>
            <a:ext cx="12191980" cy="6857989"/>
          </a:xfrm>
          <a:prstGeom prst="rect">
            <a:avLst/>
          </a:prstGeom>
        </p:spPr>
      </p:pic>
      <p:sp>
        <p:nvSpPr>
          <p:cNvPr id="22" name="Rectangle 21">
            <a:extLst>
              <a:ext uri="{FF2B5EF4-FFF2-40B4-BE49-F238E27FC236}">
                <a16:creationId xmlns:a16="http://schemas.microsoft.com/office/drawing/2014/main" id="{5BB61B94-FD60-4539-BDC5-1766DE99C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4">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71799D-2767-4BC6-83BC-DD9A1D7E0FB0}"/>
              </a:ext>
            </a:extLst>
          </p:cNvPr>
          <p:cNvSpPr>
            <a:spLocks noGrp="1"/>
          </p:cNvSpPr>
          <p:nvPr>
            <p:ph type="title"/>
          </p:nvPr>
        </p:nvSpPr>
        <p:spPr>
          <a:xfrm>
            <a:off x="1069848" y="484632"/>
            <a:ext cx="10058400" cy="1609344"/>
          </a:xfrm>
        </p:spPr>
        <p:txBody>
          <a:bodyPr>
            <a:normAutofit/>
          </a:bodyPr>
          <a:lstStyle/>
          <a:p>
            <a:pPr algn="ctr"/>
            <a:r>
              <a:rPr lang="en-US" dirty="0">
                <a:hlinkClick r:id="rId5"/>
              </a:rPr>
              <a:t>How will my child participate in state testing?</a:t>
            </a:r>
            <a:endParaRPr lang="en-US" dirty="0"/>
          </a:p>
        </p:txBody>
      </p:sp>
      <p:sp>
        <p:nvSpPr>
          <p:cNvPr id="3" name="Content Placeholder 2">
            <a:extLst>
              <a:ext uri="{FF2B5EF4-FFF2-40B4-BE49-F238E27FC236}">
                <a16:creationId xmlns:a16="http://schemas.microsoft.com/office/drawing/2014/main" id="{A21A58E6-AF7E-4624-9847-965A18ABD724}"/>
              </a:ext>
            </a:extLst>
          </p:cNvPr>
          <p:cNvSpPr>
            <a:spLocks noGrp="1"/>
          </p:cNvSpPr>
          <p:nvPr>
            <p:ph idx="1"/>
          </p:nvPr>
        </p:nvSpPr>
        <p:spPr>
          <a:xfrm>
            <a:off x="1069848" y="2121408"/>
            <a:ext cx="10058400" cy="4050792"/>
          </a:xfrm>
        </p:spPr>
        <p:txBody>
          <a:bodyPr>
            <a:normAutofit/>
          </a:bodyPr>
          <a:lstStyle/>
          <a:p>
            <a:pPr marL="0" indent="0">
              <a:buNone/>
            </a:pPr>
            <a:endParaRPr lang="en-US" dirty="0"/>
          </a:p>
          <a:p>
            <a:endParaRPr lang="en-US" dirty="0"/>
          </a:p>
        </p:txBody>
      </p:sp>
      <p:grpSp>
        <p:nvGrpSpPr>
          <p:cNvPr id="24" name="Group 23">
            <a:extLst>
              <a:ext uri="{FF2B5EF4-FFF2-40B4-BE49-F238E27FC236}">
                <a16:creationId xmlns:a16="http://schemas.microsoft.com/office/drawing/2014/main" id="{CAB366A3-9B07-49D0-9D4E-E9BF6213CC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353899AC-9992-4191-A947-D3B8095F9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D00256EB-45AC-469E-B10F-6301E3E05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1243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BE6CB18-D5A5-4B12-B171-1F7127A241D7}"/>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What test(s) will my student take?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1F2193E-6FE2-44C1-9D99-876FDFFCC2F8}"/>
              </a:ext>
            </a:extLst>
          </p:cNvPr>
          <p:cNvSpPr>
            <a:spLocks noGrp="1"/>
          </p:cNvSpPr>
          <p:nvPr>
            <p:ph idx="1"/>
          </p:nvPr>
        </p:nvSpPr>
        <p:spPr>
          <a:xfrm>
            <a:off x="6081089" y="725394"/>
            <a:ext cx="5142658" cy="5407212"/>
          </a:xfrm>
        </p:spPr>
        <p:txBody>
          <a:bodyPr anchor="ctr">
            <a:normAutofit/>
          </a:bodyPr>
          <a:lstStyle/>
          <a:p>
            <a:pPr marL="0" indent="0">
              <a:buNone/>
            </a:pPr>
            <a:r>
              <a:rPr lang="en-US" b="1" dirty="0"/>
              <a:t>Smarter Balanced Assessment of California (SBAC)</a:t>
            </a:r>
            <a:r>
              <a:rPr lang="en-US" dirty="0"/>
              <a:t> or </a:t>
            </a:r>
            <a:r>
              <a:rPr lang="en-US" b="1" dirty="0"/>
              <a:t>California Alternate Assessment (CAA); </a:t>
            </a:r>
            <a:r>
              <a:rPr lang="en-US" dirty="0"/>
              <a:t>Grades 3-8 and 11</a:t>
            </a:r>
          </a:p>
          <a:p>
            <a:pPr marL="0" indent="0">
              <a:buNone/>
            </a:pPr>
            <a:endParaRPr lang="en-US" dirty="0"/>
          </a:p>
          <a:p>
            <a:pPr lvl="1"/>
            <a:r>
              <a:rPr lang="en-US" dirty="0"/>
              <a:t>English/Language Arts (Grades 3-8 and 11)</a:t>
            </a:r>
          </a:p>
          <a:p>
            <a:pPr lvl="1"/>
            <a:r>
              <a:rPr lang="en-US" dirty="0"/>
              <a:t>Math (Grades 3-8 and 11)</a:t>
            </a:r>
          </a:p>
          <a:p>
            <a:pPr lvl="1"/>
            <a:r>
              <a:rPr lang="en-US" dirty="0"/>
              <a:t>Science (Grades 5, 8 and once in high school)</a:t>
            </a:r>
          </a:p>
          <a:p>
            <a:pPr lvl="1"/>
            <a:endParaRPr lang="en-US" dirty="0"/>
          </a:p>
          <a:p>
            <a:pPr marL="274320" lvl="1" indent="0">
              <a:buNone/>
            </a:pPr>
            <a:r>
              <a:rPr lang="en-US" dirty="0"/>
              <a:t>English Language Proficiency Assessments of California (ELPAC) or Ventura County Comprehensive Alternate Proficiency Survey (VCCALPS)</a:t>
            </a:r>
          </a:p>
          <a:p>
            <a:pPr marL="274320" lvl="1" indent="0">
              <a:buNone/>
            </a:pPr>
            <a:endParaRPr lang="en-US" dirty="0"/>
          </a:p>
        </p:txBody>
      </p:sp>
    </p:spTree>
    <p:extLst>
      <p:ext uri="{BB962C8B-B14F-4D97-AF65-F5344CB8AC3E}">
        <p14:creationId xmlns:p14="http://schemas.microsoft.com/office/powerpoint/2010/main" val="329561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B7A03DE-C5EE-4D37-BF45-3C78864F9C43}"/>
              </a:ext>
            </a:extLst>
          </p:cNvPr>
          <p:cNvSpPr>
            <a:spLocks noGrp="1"/>
          </p:cNvSpPr>
          <p:nvPr>
            <p:ph type="title"/>
          </p:nvPr>
        </p:nvSpPr>
        <p:spPr>
          <a:xfrm>
            <a:off x="643468" y="643466"/>
            <a:ext cx="3686312" cy="5528734"/>
          </a:xfrm>
        </p:spPr>
        <p:txBody>
          <a:bodyPr>
            <a:normAutofit/>
          </a:bodyPr>
          <a:lstStyle/>
          <a:p>
            <a:pPr algn="r"/>
            <a:r>
              <a:rPr lang="en-US" sz="4100">
                <a:solidFill>
                  <a:srgbClr val="FFFFFF"/>
                </a:solidFill>
              </a:rPr>
              <a:t>The Smarter Balanced Summative Assessments </a:t>
            </a:r>
          </a:p>
        </p:txBody>
      </p:sp>
      <p:sp>
        <p:nvSpPr>
          <p:cNvPr id="3" name="Content Placeholder 2">
            <a:extLst>
              <a:ext uri="{FF2B5EF4-FFF2-40B4-BE49-F238E27FC236}">
                <a16:creationId xmlns:a16="http://schemas.microsoft.com/office/drawing/2014/main" id="{88FC3EB4-FCA7-4EE9-A062-A4612BA356CF}"/>
              </a:ext>
            </a:extLst>
          </p:cNvPr>
          <p:cNvSpPr>
            <a:spLocks noGrp="1"/>
          </p:cNvSpPr>
          <p:nvPr>
            <p:ph idx="1"/>
          </p:nvPr>
        </p:nvSpPr>
        <p:spPr>
          <a:xfrm>
            <a:off x="5053780" y="599768"/>
            <a:ext cx="6074467" cy="5572432"/>
          </a:xfrm>
        </p:spPr>
        <p:txBody>
          <a:bodyPr anchor="ctr">
            <a:normAutofit/>
          </a:bodyPr>
          <a:lstStyle/>
          <a:p>
            <a:pPr marL="0" indent="0">
              <a:buNone/>
            </a:pPr>
            <a:r>
              <a:rPr lang="en-US">
                <a:hlinkClick r:id="rId4"/>
              </a:rPr>
              <a:t>Smarter Balanced Assessments (SBAC) Parent Guide</a:t>
            </a:r>
            <a:endParaRPr lang="en-US"/>
          </a:p>
          <a:p>
            <a:pPr marL="0" indent="0">
              <a:buNone/>
            </a:pPr>
            <a:endParaRPr lang="en-US" dirty="0"/>
          </a:p>
          <a:p>
            <a:r>
              <a:rPr lang="en-US" dirty="0"/>
              <a:t>The Smarter Balanced Summative Assessments are part of the state testing system called the California Assessment of Student Performance and Progress or CAASPP. </a:t>
            </a:r>
          </a:p>
          <a:p>
            <a:pPr marL="0" indent="0">
              <a:buNone/>
            </a:pPr>
            <a:endParaRPr lang="en-US" dirty="0"/>
          </a:p>
          <a:p>
            <a:r>
              <a:rPr lang="en-US" dirty="0"/>
              <a:t>The CAASPP System is designed to give information to teachers, students, and their families about what students know and are able to do and whether they are on track to be ready for success in college or career when they graduate from high school.</a:t>
            </a:r>
          </a:p>
        </p:txBody>
      </p:sp>
    </p:spTree>
    <p:extLst>
      <p:ext uri="{BB962C8B-B14F-4D97-AF65-F5344CB8AC3E}">
        <p14:creationId xmlns:p14="http://schemas.microsoft.com/office/powerpoint/2010/main" val="673737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12393EC-4804-4FF1-BC21-0932622B2D87}"/>
              </a:ext>
            </a:extLst>
          </p:cNvPr>
          <p:cNvSpPr>
            <a:spLocks noGrp="1"/>
          </p:cNvSpPr>
          <p:nvPr>
            <p:ph type="title"/>
          </p:nvPr>
        </p:nvSpPr>
        <p:spPr>
          <a:xfrm>
            <a:off x="643468" y="643466"/>
            <a:ext cx="3686312" cy="5528734"/>
          </a:xfrm>
        </p:spPr>
        <p:txBody>
          <a:bodyPr>
            <a:normAutofit/>
          </a:bodyPr>
          <a:lstStyle/>
          <a:p>
            <a:pPr algn="r"/>
            <a:r>
              <a:rPr lang="en-US" sz="3400" b="0">
                <a:solidFill>
                  <a:srgbClr val="FFFFFF"/>
                </a:solidFill>
              </a:rPr>
              <a:t>The </a:t>
            </a:r>
            <a:r>
              <a:rPr lang="en-US" sz="3400">
                <a:solidFill>
                  <a:srgbClr val="FFFFFF"/>
                </a:solidFill>
              </a:rPr>
              <a:t>California Alternate Assessments </a:t>
            </a:r>
            <a:r>
              <a:rPr lang="en-US" sz="3400" b="0">
                <a:solidFill>
                  <a:srgbClr val="FFFFFF"/>
                </a:solidFill>
              </a:rPr>
              <a:t>for English Language Arts/Literacy (ELA), Mathematics, and Field Test for Science</a:t>
            </a:r>
            <a:br>
              <a:rPr lang="en-US" sz="3400">
                <a:solidFill>
                  <a:srgbClr val="FFFFFF"/>
                </a:solidFill>
              </a:rPr>
            </a:br>
            <a:endParaRPr lang="en-US" sz="3400">
              <a:solidFill>
                <a:srgbClr val="FFFFFF"/>
              </a:solidFill>
            </a:endParaRPr>
          </a:p>
        </p:txBody>
      </p:sp>
      <p:sp>
        <p:nvSpPr>
          <p:cNvPr id="3" name="Content Placeholder 2">
            <a:extLst>
              <a:ext uri="{FF2B5EF4-FFF2-40B4-BE49-F238E27FC236}">
                <a16:creationId xmlns:a16="http://schemas.microsoft.com/office/drawing/2014/main" id="{F311C536-08C3-4A15-8E13-2DFA28BF9B78}"/>
              </a:ext>
            </a:extLst>
          </p:cNvPr>
          <p:cNvSpPr>
            <a:spLocks noGrp="1"/>
          </p:cNvSpPr>
          <p:nvPr>
            <p:ph idx="1"/>
          </p:nvPr>
        </p:nvSpPr>
        <p:spPr>
          <a:xfrm>
            <a:off x="5053780" y="599768"/>
            <a:ext cx="6074467" cy="5572432"/>
          </a:xfrm>
        </p:spPr>
        <p:txBody>
          <a:bodyPr anchor="ctr">
            <a:normAutofit/>
          </a:bodyPr>
          <a:lstStyle/>
          <a:p>
            <a:pPr marL="0" indent="0">
              <a:buNone/>
            </a:pPr>
            <a:r>
              <a:rPr lang="en-US">
                <a:hlinkClick r:id="rId4"/>
              </a:rPr>
              <a:t>California Alternate Assessments (CAA) Parent Guide</a:t>
            </a:r>
            <a:endParaRPr lang="en-US"/>
          </a:p>
          <a:p>
            <a:endParaRPr lang="en-US" dirty="0"/>
          </a:p>
          <a:p>
            <a:r>
              <a:rPr lang="en-US" dirty="0"/>
              <a:t>The California Alternate Assessments (CAAs) are part of the state testing program called the California Assessment of Student Performance and Progress, or CAASPP. </a:t>
            </a:r>
          </a:p>
          <a:p>
            <a:pPr marL="0" indent="0">
              <a:buNone/>
            </a:pPr>
            <a:endParaRPr lang="en-US" dirty="0"/>
          </a:p>
          <a:p>
            <a:r>
              <a:rPr lang="en-US" dirty="0"/>
              <a:t>The CAAs are designed for students with the most significant cognitive disabilities. Students are eligible only if an alternate assessment is indicated in their active individualized education program (IEP) by the IEP team.</a:t>
            </a:r>
          </a:p>
        </p:txBody>
      </p:sp>
    </p:spTree>
    <p:extLst>
      <p:ext uri="{BB962C8B-B14F-4D97-AF65-F5344CB8AC3E}">
        <p14:creationId xmlns:p14="http://schemas.microsoft.com/office/powerpoint/2010/main" val="322313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0D385142-B252-4AB1-B83E-41A8849C72D1}"/>
              </a:ext>
            </a:extLst>
          </p:cNvPr>
          <p:cNvSpPr>
            <a:spLocks noGrp="1"/>
          </p:cNvSpPr>
          <p:nvPr>
            <p:ph type="title"/>
          </p:nvPr>
        </p:nvSpPr>
        <p:spPr>
          <a:xfrm>
            <a:off x="90152" y="643466"/>
            <a:ext cx="4239628" cy="5528734"/>
          </a:xfrm>
        </p:spPr>
        <p:txBody>
          <a:bodyPr>
            <a:normAutofit/>
          </a:bodyPr>
          <a:lstStyle/>
          <a:p>
            <a:pPr algn="ctr"/>
            <a:r>
              <a:rPr lang="en-US" sz="3000" dirty="0">
                <a:solidFill>
                  <a:srgbClr val="FFFFFF"/>
                </a:solidFill>
              </a:rPr>
              <a:t>THE CALIFORNIA ALTERNATE ASSESSMENTS;</a:t>
            </a:r>
            <a:br>
              <a:rPr lang="en-US" sz="3000" dirty="0">
                <a:solidFill>
                  <a:srgbClr val="FFFFFF"/>
                </a:solidFill>
              </a:rPr>
            </a:br>
            <a:br>
              <a:rPr lang="en-US" sz="3000" dirty="0">
                <a:solidFill>
                  <a:srgbClr val="FFFFFF"/>
                </a:solidFill>
              </a:rPr>
            </a:br>
            <a:r>
              <a:rPr lang="en-US" sz="3000" dirty="0">
                <a:solidFill>
                  <a:srgbClr val="FFFFFF"/>
                </a:solidFill>
              </a:rPr>
              <a:t> The Decision To Participate </a:t>
            </a:r>
            <a:br>
              <a:rPr lang="en-US" sz="3000" dirty="0">
                <a:solidFill>
                  <a:srgbClr val="FFFFFF"/>
                </a:solidFill>
              </a:rPr>
            </a:br>
            <a:r>
              <a:rPr lang="en-US" sz="3000" dirty="0">
                <a:solidFill>
                  <a:srgbClr val="FFFFFF"/>
                </a:solidFill>
              </a:rPr>
              <a:t>“What is the right test for my child?”</a:t>
            </a:r>
          </a:p>
        </p:txBody>
      </p:sp>
      <p:sp>
        <p:nvSpPr>
          <p:cNvPr id="3" name="Content Placeholder 2">
            <a:extLst>
              <a:ext uri="{FF2B5EF4-FFF2-40B4-BE49-F238E27FC236}">
                <a16:creationId xmlns:a16="http://schemas.microsoft.com/office/drawing/2014/main" id="{AB97B048-DFFF-486F-8FAE-7B0F89538BD2}"/>
              </a:ext>
            </a:extLst>
          </p:cNvPr>
          <p:cNvSpPr>
            <a:spLocks noGrp="1"/>
          </p:cNvSpPr>
          <p:nvPr>
            <p:ph idx="1"/>
          </p:nvPr>
        </p:nvSpPr>
        <p:spPr>
          <a:xfrm>
            <a:off x="5053780" y="599768"/>
            <a:ext cx="6074467" cy="5572432"/>
          </a:xfrm>
        </p:spPr>
        <p:txBody>
          <a:bodyPr anchor="ctr">
            <a:normAutofit lnSpcReduction="10000"/>
          </a:bodyPr>
          <a:lstStyle/>
          <a:p>
            <a:endParaRPr lang="en-US" dirty="0">
              <a:hlinkClick r:id="rId4" action="ppaction://hlinkfile"/>
            </a:endParaRPr>
          </a:p>
          <a:p>
            <a:pPr marL="0" indent="0">
              <a:buNone/>
            </a:pPr>
            <a:r>
              <a:rPr lang="en-US" dirty="0">
                <a:hlinkClick r:id="rId4" action="ppaction://hlinkfile"/>
              </a:rPr>
              <a:t>PARENT/GUARDIAN’S GUIDE</a:t>
            </a:r>
            <a:endParaRPr lang="en-US" dirty="0"/>
          </a:p>
          <a:p>
            <a:endParaRPr lang="en-US" dirty="0"/>
          </a:p>
          <a:p>
            <a:pPr marL="0" indent="0">
              <a:buNone/>
            </a:pPr>
            <a:r>
              <a:rPr lang="en-US" dirty="0"/>
              <a:t>This decision is made by the IEP team, and is not just the identification of a specific disability. </a:t>
            </a:r>
          </a:p>
          <a:p>
            <a:pPr marL="0" indent="0">
              <a:buNone/>
            </a:pPr>
            <a:r>
              <a:rPr lang="en-US" dirty="0"/>
              <a:t>The team should talk about the child’s ability to live independently and to function safely in daily life. </a:t>
            </a:r>
          </a:p>
          <a:p>
            <a:pPr marL="0" indent="0">
              <a:buNone/>
            </a:pPr>
            <a:r>
              <a:rPr lang="en-US" dirty="0"/>
              <a:t>An IQ score alone does not determine a significant cognitive disability; rather, an overall understanding of the student is required to make the determination. </a:t>
            </a:r>
          </a:p>
          <a:p>
            <a:pPr marL="0" indent="0">
              <a:buNone/>
            </a:pPr>
            <a:r>
              <a:rPr lang="en-US" dirty="0"/>
              <a:t>A consideration of the student’s adaptive behavior is critical in identifying the need for alternate assessment. </a:t>
            </a:r>
          </a:p>
          <a:p>
            <a:pPr marL="0" indent="0">
              <a:buNone/>
            </a:pPr>
            <a:r>
              <a:rPr lang="en-US" dirty="0"/>
              <a:t>Adaptive behavior is the collection of conceptual, social, and practical skills that are learned and performed by people in their everyday lives. </a:t>
            </a:r>
          </a:p>
        </p:txBody>
      </p:sp>
    </p:spTree>
    <p:extLst>
      <p:ext uri="{BB962C8B-B14F-4D97-AF65-F5344CB8AC3E}">
        <p14:creationId xmlns:p14="http://schemas.microsoft.com/office/powerpoint/2010/main" val="3293177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372AE624-879C-4DC1-A2E8-21ED4870997A}"/>
              </a:ext>
            </a:extLst>
          </p:cNvPr>
          <p:cNvSpPr>
            <a:spLocks noGrp="1"/>
          </p:cNvSpPr>
          <p:nvPr>
            <p:ph type="title"/>
          </p:nvPr>
        </p:nvSpPr>
        <p:spPr>
          <a:xfrm>
            <a:off x="643468" y="643466"/>
            <a:ext cx="3686312" cy="5528734"/>
          </a:xfrm>
        </p:spPr>
        <p:txBody>
          <a:bodyPr>
            <a:normAutofit/>
          </a:bodyPr>
          <a:lstStyle/>
          <a:p>
            <a:pPr algn="r"/>
            <a:r>
              <a:rPr lang="en-US" sz="4100">
                <a:solidFill>
                  <a:srgbClr val="FFFFFF"/>
                </a:solidFill>
              </a:rPr>
              <a:t>The English Language Proficiency Assessments for California (ELPAC)</a:t>
            </a:r>
          </a:p>
        </p:txBody>
      </p:sp>
      <p:sp>
        <p:nvSpPr>
          <p:cNvPr id="3" name="Content Placeholder 2">
            <a:extLst>
              <a:ext uri="{FF2B5EF4-FFF2-40B4-BE49-F238E27FC236}">
                <a16:creationId xmlns:a16="http://schemas.microsoft.com/office/drawing/2014/main" id="{413C8048-3E1A-4921-B768-D56A5B5C6FF7}"/>
              </a:ext>
            </a:extLst>
          </p:cNvPr>
          <p:cNvSpPr>
            <a:spLocks noGrp="1"/>
          </p:cNvSpPr>
          <p:nvPr>
            <p:ph idx="1"/>
          </p:nvPr>
        </p:nvSpPr>
        <p:spPr>
          <a:xfrm>
            <a:off x="5053780" y="599768"/>
            <a:ext cx="6074467" cy="5572432"/>
          </a:xfrm>
        </p:spPr>
        <p:txBody>
          <a:bodyPr anchor="ctr">
            <a:normAutofit/>
          </a:bodyPr>
          <a:lstStyle/>
          <a:p>
            <a:pPr marL="0" indent="0">
              <a:buNone/>
            </a:pPr>
            <a:r>
              <a:rPr lang="en-US" dirty="0">
                <a:hlinkClick r:id="rId4"/>
              </a:rPr>
              <a:t>A PARENT GUIDE TO UNDERSTANDING</a:t>
            </a:r>
            <a:endParaRPr lang="en-US" dirty="0"/>
          </a:p>
          <a:p>
            <a:endParaRPr lang="en-US" dirty="0"/>
          </a:p>
          <a:p>
            <a:pPr marL="0" indent="0">
              <a:buNone/>
            </a:pPr>
            <a:r>
              <a:rPr lang="en-US" dirty="0"/>
              <a:t>The ELPAC is the test that is used to measure how well students in kindergarten through grade twelve understand English when it is not their primary language. </a:t>
            </a:r>
          </a:p>
          <a:p>
            <a:pPr marL="0" indent="0">
              <a:buNone/>
            </a:pPr>
            <a:r>
              <a:rPr lang="en-US" dirty="0"/>
              <a:t>The ELPAC is taking the place of the California English Language Development Test (CELDT). </a:t>
            </a:r>
          </a:p>
          <a:p>
            <a:pPr marL="0" indent="0">
              <a:buNone/>
            </a:pPr>
            <a:r>
              <a:rPr lang="en-US" dirty="0"/>
              <a:t>Information from the ELPAC helps your child’s teacher provide support in the right areas.</a:t>
            </a:r>
          </a:p>
        </p:txBody>
      </p:sp>
    </p:spTree>
    <p:extLst>
      <p:ext uri="{BB962C8B-B14F-4D97-AF65-F5344CB8AC3E}">
        <p14:creationId xmlns:p14="http://schemas.microsoft.com/office/powerpoint/2010/main" val="384478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7583F4-22C1-4792-A2B1-9D4C793929CB}"/>
              </a:ext>
            </a:extLst>
          </p:cNvPr>
          <p:cNvGraphicFramePr>
            <a:graphicFrameLocks noGrp="1"/>
          </p:cNvGraphicFramePr>
          <p:nvPr>
            <p:extLst>
              <p:ext uri="{D42A27DB-BD31-4B8C-83A1-F6EECF244321}">
                <p14:modId xmlns:p14="http://schemas.microsoft.com/office/powerpoint/2010/main" val="3033922402"/>
              </p:ext>
            </p:extLst>
          </p:nvPr>
        </p:nvGraphicFramePr>
        <p:xfrm>
          <a:off x="3272032" y="307109"/>
          <a:ext cx="8428133" cy="6332688"/>
        </p:xfrm>
        <a:graphic>
          <a:graphicData uri="http://schemas.openxmlformats.org/drawingml/2006/table">
            <a:tbl>
              <a:tblPr firstRow="1" bandRow="1">
                <a:tableStyleId>{5C22544A-7EE6-4342-B048-85BDC9FD1C3A}</a:tableStyleId>
              </a:tblPr>
              <a:tblGrid>
                <a:gridCol w="1591915">
                  <a:extLst>
                    <a:ext uri="{9D8B030D-6E8A-4147-A177-3AD203B41FA5}">
                      <a16:colId xmlns:a16="http://schemas.microsoft.com/office/drawing/2014/main" val="409509459"/>
                    </a:ext>
                  </a:extLst>
                </a:gridCol>
                <a:gridCol w="1345580">
                  <a:extLst>
                    <a:ext uri="{9D8B030D-6E8A-4147-A177-3AD203B41FA5}">
                      <a16:colId xmlns:a16="http://schemas.microsoft.com/office/drawing/2014/main" val="3578774543"/>
                    </a:ext>
                  </a:extLst>
                </a:gridCol>
                <a:gridCol w="1627365">
                  <a:extLst>
                    <a:ext uri="{9D8B030D-6E8A-4147-A177-3AD203B41FA5}">
                      <a16:colId xmlns:a16="http://schemas.microsoft.com/office/drawing/2014/main" val="4000990152"/>
                    </a:ext>
                  </a:extLst>
                </a:gridCol>
                <a:gridCol w="1772946">
                  <a:extLst>
                    <a:ext uri="{9D8B030D-6E8A-4147-A177-3AD203B41FA5}">
                      <a16:colId xmlns:a16="http://schemas.microsoft.com/office/drawing/2014/main" val="2268428508"/>
                    </a:ext>
                  </a:extLst>
                </a:gridCol>
                <a:gridCol w="2090327">
                  <a:extLst>
                    <a:ext uri="{9D8B030D-6E8A-4147-A177-3AD203B41FA5}">
                      <a16:colId xmlns:a16="http://schemas.microsoft.com/office/drawing/2014/main" val="3132919699"/>
                    </a:ext>
                  </a:extLst>
                </a:gridCol>
              </a:tblGrid>
              <a:tr h="1519386">
                <a:tc>
                  <a:txBody>
                    <a:bodyPr/>
                    <a:lstStyle/>
                    <a:p>
                      <a:r>
                        <a:rPr lang="en-US" sz="1600" b="0" dirty="0">
                          <a:latin typeface="+mn-lt"/>
                        </a:rPr>
                        <a:t>Grade</a:t>
                      </a:r>
                    </a:p>
                  </a:txBody>
                  <a:tcPr/>
                </a:tc>
                <a:tc>
                  <a:txBody>
                    <a:bodyPr/>
                    <a:lstStyle/>
                    <a:p>
                      <a:r>
                        <a:rPr lang="en-US" sz="1600" b="0" dirty="0">
                          <a:latin typeface="+mn-lt"/>
                        </a:rPr>
                        <a:t>English Language Arts</a:t>
                      </a:r>
                    </a:p>
                    <a:p>
                      <a:r>
                        <a:rPr lang="en-US" sz="1600" b="0" dirty="0">
                          <a:latin typeface="+mn-lt"/>
                        </a:rPr>
                        <a:t>(SBAC or CAA)</a:t>
                      </a:r>
                    </a:p>
                  </a:txBody>
                  <a:tcPr/>
                </a:tc>
                <a:tc>
                  <a:txBody>
                    <a:bodyPr/>
                    <a:lstStyle/>
                    <a:p>
                      <a:r>
                        <a:rPr lang="en-US" sz="1600" b="0" dirty="0">
                          <a:latin typeface="+mn-lt"/>
                        </a:rPr>
                        <a:t>Math</a:t>
                      </a:r>
                    </a:p>
                    <a:p>
                      <a:r>
                        <a:rPr lang="en-US" sz="1600" b="0" dirty="0">
                          <a:latin typeface="+mn-lt"/>
                        </a:rPr>
                        <a:t>(SBAC or CAA)</a:t>
                      </a:r>
                    </a:p>
                  </a:txBody>
                  <a:tcPr/>
                </a:tc>
                <a:tc>
                  <a:txBody>
                    <a:bodyPr/>
                    <a:lstStyle/>
                    <a:p>
                      <a:r>
                        <a:rPr lang="en-US" sz="1600" b="0" dirty="0">
                          <a:latin typeface="+mn-lt"/>
                        </a:rPr>
                        <a:t>Science</a:t>
                      </a:r>
                    </a:p>
                    <a:p>
                      <a:r>
                        <a:rPr lang="en-US" sz="1600" b="0" dirty="0">
                          <a:latin typeface="+mn-lt"/>
                        </a:rPr>
                        <a:t>(CAST or CAA)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English Language Proficiency (ELPAC)</a:t>
                      </a:r>
                    </a:p>
                    <a:p>
                      <a:r>
                        <a:rPr lang="en-US" sz="1600" b="1" i="1" dirty="0">
                          <a:latin typeface="+mn-lt"/>
                        </a:rPr>
                        <a:t>for English Learners ONLY</a:t>
                      </a:r>
                    </a:p>
                  </a:txBody>
                  <a:tcPr/>
                </a:tc>
                <a:extLst>
                  <a:ext uri="{0D108BD9-81ED-4DB2-BD59-A6C34878D82A}">
                    <a16:rowId xmlns:a16="http://schemas.microsoft.com/office/drawing/2014/main" val="199901133"/>
                  </a:ext>
                </a:extLst>
              </a:tr>
              <a:tr h="370254">
                <a:tc>
                  <a:txBody>
                    <a:bodyPr/>
                    <a:lstStyle/>
                    <a:p>
                      <a:r>
                        <a:rPr lang="en-US" sz="1600" dirty="0">
                          <a:latin typeface="+mn-lt"/>
                        </a:rPr>
                        <a:t>K</a:t>
                      </a:r>
                    </a:p>
                  </a:txBody>
                  <a:tcPr/>
                </a:tc>
                <a:tc>
                  <a:txBody>
                    <a:bodyPr/>
                    <a:lstStyle/>
                    <a:p>
                      <a:pPr algn="ctr"/>
                      <a:endParaRPr lang="en-US" sz="1600" dirty="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algn="ctr"/>
                      <a:r>
                        <a:rPr lang="en-US" sz="1600" dirty="0">
                          <a:latin typeface="+mn-lt"/>
                        </a:rPr>
                        <a:t>X</a:t>
                      </a:r>
                    </a:p>
                  </a:txBody>
                  <a:tcPr/>
                </a:tc>
                <a:extLst>
                  <a:ext uri="{0D108BD9-81ED-4DB2-BD59-A6C34878D82A}">
                    <a16:rowId xmlns:a16="http://schemas.microsoft.com/office/drawing/2014/main" val="799915112"/>
                  </a:ext>
                </a:extLst>
              </a:tr>
              <a:tr h="370254">
                <a:tc>
                  <a:txBody>
                    <a:bodyPr/>
                    <a:lstStyle/>
                    <a:p>
                      <a:r>
                        <a:rPr lang="en-US" sz="1600" dirty="0">
                          <a:latin typeface="+mn-lt"/>
                        </a:rPr>
                        <a:t>1</a:t>
                      </a:r>
                    </a:p>
                  </a:txBody>
                  <a:tcPr/>
                </a:tc>
                <a:tc>
                  <a:txBody>
                    <a:bodyPr/>
                    <a:lstStyle/>
                    <a:p>
                      <a:pPr algn="ctr"/>
                      <a:endParaRPr lang="en-US" sz="1600" dirty="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241931989"/>
                  </a:ext>
                </a:extLst>
              </a:tr>
              <a:tr h="370254">
                <a:tc>
                  <a:txBody>
                    <a:bodyPr/>
                    <a:lstStyle/>
                    <a:p>
                      <a:r>
                        <a:rPr lang="en-US" sz="1600" dirty="0">
                          <a:latin typeface="+mn-lt"/>
                        </a:rPr>
                        <a:t>2</a:t>
                      </a:r>
                    </a:p>
                  </a:txBody>
                  <a:tcPr/>
                </a:tc>
                <a:tc>
                  <a:txBody>
                    <a:bodyPr/>
                    <a:lstStyle/>
                    <a:p>
                      <a:pPr algn="ctr"/>
                      <a:endParaRPr lang="en-US" sz="1600" dirty="0">
                        <a:latin typeface="+mn-lt"/>
                      </a:endParaRPr>
                    </a:p>
                  </a:txBody>
                  <a:tcPr/>
                </a:tc>
                <a:tc>
                  <a:txBody>
                    <a:bodyPr/>
                    <a:lstStyle/>
                    <a:p>
                      <a:pPr algn="ctr"/>
                      <a:endParaRPr lang="en-US" sz="160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886291471"/>
                  </a:ext>
                </a:extLst>
              </a:tr>
              <a:tr h="370254">
                <a:tc>
                  <a:txBody>
                    <a:bodyPr/>
                    <a:lstStyle/>
                    <a:p>
                      <a:r>
                        <a:rPr lang="en-US" sz="1600" dirty="0">
                          <a:latin typeface="+mn-lt"/>
                        </a:rPr>
                        <a:t>3</a:t>
                      </a:r>
                    </a:p>
                  </a:txBody>
                  <a:tcPr/>
                </a:tc>
                <a:tc>
                  <a:txBody>
                    <a:bodyPr/>
                    <a:lstStyle/>
                    <a:p>
                      <a:pPr algn="ctr"/>
                      <a:r>
                        <a:rPr lang="en-US" sz="1600" dirty="0">
                          <a:latin typeface="+mn-lt"/>
                        </a:rPr>
                        <a:t>X</a:t>
                      </a:r>
                    </a:p>
                  </a:txBody>
                  <a:tcPr/>
                </a:tc>
                <a:tc>
                  <a:txBody>
                    <a:bodyPr/>
                    <a:lstStyle/>
                    <a:p>
                      <a:pPr algn="ctr"/>
                      <a:r>
                        <a:rPr lang="en-US" sz="1600" dirty="0">
                          <a:latin typeface="+mn-lt"/>
                        </a:rPr>
                        <a:t>X</a:t>
                      </a: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232140993"/>
                  </a:ext>
                </a:extLst>
              </a:tr>
              <a:tr h="370254">
                <a:tc>
                  <a:txBody>
                    <a:bodyPr/>
                    <a:lstStyle/>
                    <a:p>
                      <a:r>
                        <a:rPr lang="en-US" sz="1600" dirty="0">
                          <a:latin typeface="+mn-lt"/>
                        </a:rPr>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652768440"/>
                  </a:ext>
                </a:extLst>
              </a:tr>
              <a:tr h="370254">
                <a:tc>
                  <a:txBody>
                    <a:bodyPr/>
                    <a:lstStyle/>
                    <a:p>
                      <a:r>
                        <a:rPr lang="en-US" sz="1600" dirty="0">
                          <a:latin typeface="+mn-lt"/>
                        </a:rPr>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679336165"/>
                  </a:ext>
                </a:extLst>
              </a:tr>
              <a:tr h="370254">
                <a:tc>
                  <a:txBody>
                    <a:bodyPr/>
                    <a:lstStyle/>
                    <a:p>
                      <a:r>
                        <a:rPr lang="en-US" sz="1600" dirty="0">
                          <a:latin typeface="+mn-lt"/>
                        </a:rPr>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X</a:t>
                      </a:r>
                    </a:p>
                  </a:txBody>
                  <a:tcPr/>
                </a:tc>
                <a:extLst>
                  <a:ext uri="{0D108BD9-81ED-4DB2-BD59-A6C34878D82A}">
                    <a16:rowId xmlns:a16="http://schemas.microsoft.com/office/drawing/2014/main" val="2659107999"/>
                  </a:ext>
                </a:extLst>
              </a:tr>
              <a:tr h="370254">
                <a:tc>
                  <a:txBody>
                    <a:bodyPr/>
                    <a:lstStyle/>
                    <a:p>
                      <a:r>
                        <a:rPr lang="en-US" sz="1600" dirty="0">
                          <a:latin typeface="+mn-lt"/>
                        </a:rPr>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251433058"/>
                  </a:ext>
                </a:extLst>
              </a:tr>
              <a:tr h="370254">
                <a:tc>
                  <a:txBody>
                    <a:bodyPr/>
                    <a:lstStyle/>
                    <a:p>
                      <a:r>
                        <a:rPr lang="en-US" sz="1600" dirty="0">
                          <a:latin typeface="+mn-lt"/>
                        </a:rPr>
                        <a:t>8</a:t>
                      </a:r>
                    </a:p>
                  </a:txBody>
                  <a:tcPr/>
                </a:tc>
                <a:tc>
                  <a:txBody>
                    <a:bodyPr/>
                    <a:lstStyle/>
                    <a:p>
                      <a:pPr algn="ctr"/>
                      <a:r>
                        <a:rPr lang="en-US" sz="1600" dirty="0">
                          <a:latin typeface="+mn-lt"/>
                        </a:rPr>
                        <a:t>X</a:t>
                      </a:r>
                    </a:p>
                  </a:txBody>
                  <a:tcPr/>
                </a:tc>
                <a:tc>
                  <a:txBody>
                    <a:bodyPr/>
                    <a:lstStyle/>
                    <a:p>
                      <a:pPr algn="ct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n-lt"/>
                          <a:ea typeface="+mn-ea"/>
                          <a:cs typeface="+mn-cs"/>
                        </a:rPr>
                        <a:t>X</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785331043"/>
                  </a:ext>
                </a:extLst>
              </a:tr>
              <a:tr h="370254">
                <a:tc>
                  <a:txBody>
                    <a:bodyPr/>
                    <a:lstStyle/>
                    <a:p>
                      <a:r>
                        <a:rPr lang="en-US" sz="1600" dirty="0">
                          <a:latin typeface="+mn-lt"/>
                        </a:rPr>
                        <a:t>9</a:t>
                      </a:r>
                    </a:p>
                  </a:txBody>
                  <a:tcPr/>
                </a:tc>
                <a:tc>
                  <a:txBody>
                    <a:bodyPr/>
                    <a:lstStyle/>
                    <a:p>
                      <a:pPr algn="ctr"/>
                      <a:endParaRPr lang="en-US" sz="1600" dirty="0">
                        <a:latin typeface="+mn-lt"/>
                      </a:endParaRPr>
                    </a:p>
                  </a:txBody>
                  <a:tcPr/>
                </a:tc>
                <a:tc>
                  <a:txBody>
                    <a:bodyPr/>
                    <a:lstStyle/>
                    <a:p>
                      <a:pPr algn="ctr"/>
                      <a:endParaRPr lang="en-US" sz="1600" dirty="0">
                        <a:latin typeface="+mn-lt"/>
                      </a:endParaRPr>
                    </a:p>
                  </a:txBody>
                  <a:tcPr/>
                </a:tc>
                <a:tc>
                  <a:txBody>
                    <a:bodyPr/>
                    <a:lstStyle/>
                    <a:p>
                      <a:pPr algn="ctr"/>
                      <a:endParaRPr lang="en-US" sz="16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X</a:t>
                      </a:r>
                    </a:p>
                  </a:txBody>
                  <a:tcPr/>
                </a:tc>
                <a:extLst>
                  <a:ext uri="{0D108BD9-81ED-4DB2-BD59-A6C34878D82A}">
                    <a16:rowId xmlns:a16="http://schemas.microsoft.com/office/drawing/2014/main" val="2956483112"/>
                  </a:ext>
                </a:extLst>
              </a:tr>
              <a:tr h="370254">
                <a:tc>
                  <a:txBody>
                    <a:bodyPr/>
                    <a:lstStyle/>
                    <a:p>
                      <a:r>
                        <a:rPr lang="en-US" sz="1600" dirty="0">
                          <a:latin typeface="+mn-lt"/>
                        </a:rPr>
                        <a:t>10</a:t>
                      </a:r>
                    </a:p>
                  </a:txBody>
                  <a:tcPr/>
                </a:tc>
                <a:tc>
                  <a:txBody>
                    <a:bodyPr/>
                    <a:lstStyle/>
                    <a:p>
                      <a:pPr algn="ctr"/>
                      <a:endParaRPr lang="en-US" sz="1600" dirty="0">
                        <a:latin typeface="+mn-lt"/>
                      </a:endParaRPr>
                    </a:p>
                  </a:txBody>
                  <a:tcPr/>
                </a:tc>
                <a:tc>
                  <a:txBody>
                    <a:bodyPr/>
                    <a:lstStyle/>
                    <a:p>
                      <a:pPr algn="ctr"/>
                      <a:endParaRPr lang="en-US" sz="1600" dirty="0">
                        <a:latin typeface="+mn-lt"/>
                      </a:endParaRPr>
                    </a:p>
                  </a:txBody>
                  <a:tcPr/>
                </a:tc>
                <a:tc>
                  <a:txBody>
                    <a:bodyPr/>
                    <a:lstStyle/>
                    <a:p>
                      <a:pPr algn="ct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X</a:t>
                      </a:r>
                    </a:p>
                  </a:txBody>
                  <a:tcPr/>
                </a:tc>
                <a:extLst>
                  <a:ext uri="{0D108BD9-81ED-4DB2-BD59-A6C34878D82A}">
                    <a16:rowId xmlns:a16="http://schemas.microsoft.com/office/drawing/2014/main" val="3222754749"/>
                  </a:ext>
                </a:extLst>
              </a:tr>
              <a:tr h="370254">
                <a:tc>
                  <a:txBody>
                    <a:bodyPr/>
                    <a:lstStyle/>
                    <a:p>
                      <a:r>
                        <a:rPr lang="en-US" sz="1600" dirty="0">
                          <a:latin typeface="+mn-lt"/>
                        </a:rPr>
                        <a:t>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X</a:t>
                      </a:r>
                    </a:p>
                  </a:txBody>
                  <a:tcPr/>
                </a:tc>
                <a:tc>
                  <a:txBody>
                    <a:bodyPr/>
                    <a:lstStyle/>
                    <a:p>
                      <a:pPr algn="ct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X</a:t>
                      </a:r>
                    </a:p>
                  </a:txBody>
                  <a:tcPr/>
                </a:tc>
                <a:extLst>
                  <a:ext uri="{0D108BD9-81ED-4DB2-BD59-A6C34878D82A}">
                    <a16:rowId xmlns:a16="http://schemas.microsoft.com/office/drawing/2014/main" val="4238256392"/>
                  </a:ext>
                </a:extLst>
              </a:tr>
              <a:tr h="370254">
                <a:tc>
                  <a:txBody>
                    <a:bodyPr/>
                    <a:lstStyle/>
                    <a:p>
                      <a:r>
                        <a:rPr lang="en-US" sz="1600" dirty="0">
                          <a:latin typeface="+mn-lt"/>
                        </a:rPr>
                        <a:t>12</a:t>
                      </a:r>
                    </a:p>
                  </a:txBody>
                  <a:tcPr/>
                </a:tc>
                <a:tc>
                  <a:txBody>
                    <a:bodyPr/>
                    <a:lstStyle/>
                    <a:p>
                      <a:pPr algn="ctr"/>
                      <a:endParaRPr lang="en-US" sz="1600" dirty="0">
                        <a:latin typeface="+mn-lt"/>
                      </a:endParaRPr>
                    </a:p>
                  </a:txBody>
                  <a:tcPr/>
                </a:tc>
                <a:tc>
                  <a:txBody>
                    <a:bodyPr/>
                    <a:lstStyle/>
                    <a:p>
                      <a:pPr algn="ctr"/>
                      <a:endParaRPr lang="en-US" sz="160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rPr>
                        <a:t>District decision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X</a:t>
                      </a:r>
                    </a:p>
                  </a:txBody>
                  <a:tcPr/>
                </a:tc>
                <a:extLst>
                  <a:ext uri="{0D108BD9-81ED-4DB2-BD59-A6C34878D82A}">
                    <a16:rowId xmlns:a16="http://schemas.microsoft.com/office/drawing/2014/main" val="1030855131"/>
                  </a:ext>
                </a:extLst>
              </a:tr>
            </a:tbl>
          </a:graphicData>
        </a:graphic>
      </p:graphicFrame>
    </p:spTree>
    <p:extLst>
      <p:ext uri="{BB962C8B-B14F-4D97-AF65-F5344CB8AC3E}">
        <p14:creationId xmlns:p14="http://schemas.microsoft.com/office/powerpoint/2010/main" val="314764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A60B383D-46FC-42BC-9CA2-35334D62B39B}"/>
              </a:ext>
            </a:extLst>
          </p:cNvPr>
          <p:cNvSpPr>
            <a:spLocks noGrp="1"/>
          </p:cNvSpPr>
          <p:nvPr>
            <p:ph idx="1"/>
          </p:nvPr>
        </p:nvSpPr>
        <p:spPr>
          <a:xfrm>
            <a:off x="7937524" y="2064730"/>
            <a:ext cx="2942706" cy="2728536"/>
          </a:xfrm>
        </p:spPr>
        <p:txBody>
          <a:bodyPr vert="horz" lIns="91440" tIns="45720" rIns="91440" bIns="45720" rtlCol="0" anchor="ctr">
            <a:normAutofit/>
          </a:bodyPr>
          <a:lstStyle/>
          <a:p>
            <a:pPr marL="0" indent="0">
              <a:buNone/>
            </a:pPr>
            <a:r>
              <a:rPr lang="en-US" sz="2800">
                <a:solidFill>
                  <a:schemeClr val="tx2"/>
                </a:solidFill>
              </a:rPr>
              <a:t>Supports for testing should mirror supports in daily instruction and assessment.</a:t>
            </a:r>
          </a:p>
        </p:txBody>
      </p:sp>
      <p:sp>
        <p:nvSpPr>
          <p:cNvPr id="20" name="Oval 19">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45211F1-0DDC-4C4C-A2AB-F1DFDF630726}"/>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dirty="0">
                <a:solidFill>
                  <a:srgbClr val="FFFFFF"/>
                </a:solidFill>
              </a:rPr>
              <a:t>What Supports Will My Child Have For Testing?</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86853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607</Words>
  <Application>Microsoft Office PowerPoint</Application>
  <PresentationFormat>Widescreen</PresentationFormat>
  <Paragraphs>100</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Georgia</vt:lpstr>
      <vt:lpstr>Rockwell Extra Bold</vt:lpstr>
      <vt:lpstr>Trebuchet MS</vt:lpstr>
      <vt:lpstr>Wingdings</vt:lpstr>
      <vt:lpstr>Wood Type</vt:lpstr>
      <vt:lpstr>How Will My Child Participate in  2018-2019 State Testing? </vt:lpstr>
      <vt:lpstr>How will my child participate in state testing?</vt:lpstr>
      <vt:lpstr>What test(s) will my student take? </vt:lpstr>
      <vt:lpstr>The Smarter Balanced Summative Assessments </vt:lpstr>
      <vt:lpstr>The California Alternate Assessments for English Language Arts/Literacy (ELA), Mathematics, and Field Test for Science </vt:lpstr>
      <vt:lpstr>THE CALIFORNIA ALTERNATE ASSESSMENTS;   The Decision To Participate  “What is the right test for my child?”</vt:lpstr>
      <vt:lpstr>The English Language Proficiency Assessments for California (ELPAC)</vt:lpstr>
      <vt:lpstr>PowerPoint Presentation</vt:lpstr>
      <vt:lpstr>What Supports Will My Child Have For Testing?</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My Child Participate in  2018-2019 State Testing?</dc:title>
  <dc:creator>Joanna Della Gatta</dc:creator>
  <cp:lastModifiedBy>Joanna Della Gatta</cp:lastModifiedBy>
  <cp:revision>5</cp:revision>
  <dcterms:created xsi:type="dcterms:W3CDTF">2019-02-21T02:58:04Z</dcterms:created>
  <dcterms:modified xsi:type="dcterms:W3CDTF">2019-02-21T19:43:25Z</dcterms:modified>
</cp:coreProperties>
</file>