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23"/>
  </p:notesMasterIdLst>
  <p:sldIdLst>
    <p:sldId id="256" r:id="rId2"/>
    <p:sldId id="266" r:id="rId3"/>
    <p:sldId id="257" r:id="rId4"/>
    <p:sldId id="269" r:id="rId5"/>
    <p:sldId id="273" r:id="rId6"/>
    <p:sldId id="272" r:id="rId7"/>
    <p:sldId id="270" r:id="rId8"/>
    <p:sldId id="280" r:id="rId9"/>
    <p:sldId id="279" r:id="rId10"/>
    <p:sldId id="258" r:id="rId11"/>
    <p:sldId id="261" r:id="rId12"/>
    <p:sldId id="262" r:id="rId13"/>
    <p:sldId id="260" r:id="rId14"/>
    <p:sldId id="277" r:id="rId15"/>
    <p:sldId id="268" r:id="rId16"/>
    <p:sldId id="267" r:id="rId17"/>
    <p:sldId id="274" r:id="rId18"/>
    <p:sldId id="276" r:id="rId19"/>
    <p:sldId id="264" r:id="rId20"/>
    <p:sldId id="278" r:id="rId21"/>
    <p:sldId id="28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77407" autoAdjust="0"/>
  </p:normalViewPr>
  <p:slideViewPr>
    <p:cSldViewPr snapToGrid="0">
      <p:cViewPr varScale="1">
        <p:scale>
          <a:sx n="57" d="100"/>
          <a:sy n="57" d="100"/>
        </p:scale>
        <p:origin x="1260" y="78"/>
      </p:cViewPr>
      <p:guideLst/>
    </p:cSldViewPr>
  </p:slideViewPr>
  <p:notesTextViewPr>
    <p:cViewPr>
      <p:scale>
        <a:sx n="1" d="1"/>
        <a:sy n="1" d="1"/>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DB92EE-754C-4133-957F-640B59805ADA}" type="datetimeFigureOut">
              <a:rPr lang="en-US" smtClean="0"/>
              <a:t>8/30/2016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884F7B-44CA-4981-96AB-C1805E2AF7EA}" type="slidenum">
              <a:rPr lang="en-US" smtClean="0"/>
              <a:t>‹#›</a:t>
            </a:fld>
            <a:endParaRPr lang="en-US"/>
          </a:p>
        </p:txBody>
      </p:sp>
    </p:spTree>
    <p:extLst>
      <p:ext uri="{BB962C8B-B14F-4D97-AF65-F5344CB8AC3E}">
        <p14:creationId xmlns:p14="http://schemas.microsoft.com/office/powerpoint/2010/main" val="2577630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884F7B-44CA-4981-96AB-C1805E2AF7EA}" type="slidenum">
              <a:rPr lang="en-US" smtClean="0"/>
              <a:t>3</a:t>
            </a:fld>
            <a:endParaRPr lang="en-US"/>
          </a:p>
        </p:txBody>
      </p:sp>
    </p:spTree>
    <p:extLst>
      <p:ext uri="{BB962C8B-B14F-4D97-AF65-F5344CB8AC3E}">
        <p14:creationId xmlns:p14="http://schemas.microsoft.com/office/powerpoint/2010/main" val="34243379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Any related service must</a:t>
            </a:r>
            <a:r>
              <a:rPr lang="en-US" baseline="0" dirty="0"/>
              <a:t> be added through an assessment- speech, adult support, </a:t>
            </a:r>
            <a:r>
              <a:rPr lang="en-US" baseline="0" dirty="0" err="1"/>
              <a:t>etc</a:t>
            </a:r>
            <a:endParaRPr lang="en-US" dirty="0"/>
          </a:p>
        </p:txBody>
      </p:sp>
      <p:sp>
        <p:nvSpPr>
          <p:cNvPr id="5" name="Date Placeholder 4"/>
          <p:cNvSpPr>
            <a:spLocks noGrp="1"/>
          </p:cNvSpPr>
          <p:nvPr>
            <p:ph type="dt" idx="11"/>
          </p:nvPr>
        </p:nvSpPr>
        <p:spPr/>
        <p:txBody>
          <a:bodyPr/>
          <a:lstStyle/>
          <a:p>
            <a:pPr>
              <a:defRPr/>
            </a:pPr>
            <a:fld id="{25A3A6BB-308C-44D6-B6C3-040A1F5DD185}" type="datetime1">
              <a:rPr lang="en-US" smtClean="0"/>
              <a:t>8/30/2016</a:t>
            </a:fld>
            <a:endParaRPr lang="en-US"/>
          </a:p>
        </p:txBody>
      </p:sp>
    </p:spTree>
    <p:extLst>
      <p:ext uri="{BB962C8B-B14F-4D97-AF65-F5344CB8AC3E}">
        <p14:creationId xmlns:p14="http://schemas.microsoft.com/office/powerpoint/2010/main" val="36721384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884F7B-44CA-4981-96AB-C1805E2AF7EA}" type="slidenum">
              <a:rPr lang="en-US" smtClean="0"/>
              <a:t>19</a:t>
            </a:fld>
            <a:endParaRPr lang="en-US"/>
          </a:p>
        </p:txBody>
      </p:sp>
    </p:spTree>
    <p:extLst>
      <p:ext uri="{BB962C8B-B14F-4D97-AF65-F5344CB8AC3E}">
        <p14:creationId xmlns:p14="http://schemas.microsoft.com/office/powerpoint/2010/main" val="805115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F9810E-67FD-4D0C-9FF5-73FD3A754492}" type="slidenum">
              <a:rPr lang="en-US" altLang="en-US">
                <a:latin typeface="Times New Roman" panose="02020603050405020304" pitchFamily="18" charset="0"/>
              </a:rPr>
              <a:pPr eaLnBrk="1" hangingPunct="1"/>
              <a:t>4</a:t>
            </a:fld>
            <a:endParaRPr lang="en-US" altLang="en-US">
              <a:latin typeface="Times New Roman" panose="02020603050405020304"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3965556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Slide Image Placeholder 1"/>
          <p:cNvSpPr>
            <a:spLocks noGrp="1" noRot="1" noChangeAspect="1" noTextEdit="1"/>
          </p:cNvSpPr>
          <p:nvPr>
            <p:ph type="sldImg"/>
          </p:nvPr>
        </p:nvSpPr>
        <p:spPr bwMode="auto">
          <a:xfrm>
            <a:off x="193675" y="596900"/>
            <a:ext cx="6927850" cy="3897313"/>
          </a:xfrm>
          <a:noFill/>
          <a:ln>
            <a:solidFill>
              <a:srgbClr val="000000"/>
            </a:solidFill>
            <a:miter lim="800000"/>
            <a:headEnd/>
            <a:tailEnd/>
          </a:ln>
        </p:spPr>
      </p:sp>
      <p:sp>
        <p:nvSpPr>
          <p:cNvPr id="69636" name="Slide Number Placeholder 3"/>
          <p:cNvSpPr txBox="1">
            <a:spLocks noGrp="1"/>
          </p:cNvSpPr>
          <p:nvPr/>
        </p:nvSpPr>
        <p:spPr bwMode="auto">
          <a:xfrm>
            <a:off x="6096001" y="8963415"/>
            <a:ext cx="1217507" cy="480388"/>
          </a:xfrm>
          <a:prstGeom prst="rect">
            <a:avLst/>
          </a:prstGeom>
          <a:noFill/>
          <a:ln w="9525">
            <a:noFill/>
            <a:miter lim="800000"/>
            <a:headEnd/>
            <a:tailEnd/>
          </a:ln>
        </p:spPr>
        <p:txBody>
          <a:bodyPr lIns="95719" tIns="47859" rIns="95719" bIns="47859" anchor="b"/>
          <a:lstStyle/>
          <a:p>
            <a:endParaRPr lang="en-US" dirty="0">
              <a:latin typeface="Calibri" pitchFamily="34" charset="0"/>
            </a:endParaRPr>
          </a:p>
        </p:txBody>
      </p:sp>
      <p:sp>
        <p:nvSpPr>
          <p:cNvPr id="69640" name="Rectangle 10"/>
          <p:cNvSpPr>
            <a:spLocks noGrp="1"/>
          </p:cNvSpPr>
          <p:nvPr>
            <p:ph type="body" idx="1"/>
          </p:nvPr>
        </p:nvSpPr>
        <p:spPr bwMode="auto">
          <a:xfrm>
            <a:off x="874644" y="4643203"/>
            <a:ext cx="5724939" cy="4320212"/>
          </a:xfrm>
          <a:noFill/>
        </p:spPr>
        <p:txBody>
          <a:bodyPr>
            <a:noAutofit/>
          </a:bodyPr>
          <a:lstStyle/>
          <a:p>
            <a:pPr eaLnBrk="1" hangingPunct="1">
              <a:spcBef>
                <a:spcPts val="0"/>
              </a:spcBef>
            </a:pPr>
            <a:r>
              <a:rPr lang="en-US" b="1" i="1" u="sng" dirty="0"/>
              <a:t>Input</a:t>
            </a:r>
          </a:p>
          <a:p>
            <a:pPr>
              <a:spcBef>
                <a:spcPts val="0"/>
              </a:spcBef>
            </a:pPr>
            <a:r>
              <a:rPr lang="en-US" dirty="0"/>
              <a:t>Gen Ed teachers give all students opportunities to access the core curriculum before referring to more intensive or less integrated settings and services. </a:t>
            </a:r>
          </a:p>
          <a:p>
            <a:pPr>
              <a:spcBef>
                <a:spcPts val="0"/>
              </a:spcBef>
            </a:pPr>
            <a:r>
              <a:rPr lang="en-US" b="1" dirty="0"/>
              <a:t>Using the RtI</a:t>
            </a:r>
            <a:r>
              <a:rPr lang="en-US" b="1" baseline="30000" dirty="0"/>
              <a:t>2</a:t>
            </a:r>
            <a:r>
              <a:rPr lang="en-US" b="1" dirty="0"/>
              <a:t> process, data can answer the following questions:</a:t>
            </a:r>
          </a:p>
          <a:p>
            <a:pPr marL="171425" indent="-171425">
              <a:spcBef>
                <a:spcPts val="0"/>
              </a:spcBef>
              <a:buFont typeface="Arial" panose="020B0604020202020204" pitchFamily="34" charset="0"/>
              <a:buChar char="•"/>
            </a:pPr>
            <a:r>
              <a:rPr lang="en-US" dirty="0"/>
              <a:t>Is the general education curricular instruction effective for most students?</a:t>
            </a:r>
          </a:p>
          <a:p>
            <a:pPr marL="171425" indent="-171425">
              <a:spcBef>
                <a:spcPts val="0"/>
              </a:spcBef>
              <a:buFont typeface="Arial" panose="020B0604020202020204" pitchFamily="34" charset="0"/>
              <a:buChar char="•"/>
            </a:pPr>
            <a:r>
              <a:rPr lang="en-US" dirty="0"/>
              <a:t>Which students are not responding sufficiently to the general education curriculum?</a:t>
            </a:r>
          </a:p>
          <a:p>
            <a:pPr marL="171425" indent="-171425">
              <a:spcBef>
                <a:spcPts val="0"/>
              </a:spcBef>
              <a:buFont typeface="Arial" panose="020B0604020202020204" pitchFamily="34" charset="0"/>
              <a:buChar char="•"/>
            </a:pPr>
            <a:r>
              <a:rPr lang="en-US" dirty="0"/>
              <a:t>Has targeted intervention been effective?</a:t>
            </a:r>
          </a:p>
          <a:p>
            <a:pPr marL="171425" indent="-171425">
              <a:spcBef>
                <a:spcPts val="0"/>
              </a:spcBef>
              <a:buFont typeface="Arial" panose="020B0604020202020204" pitchFamily="34" charset="0"/>
              <a:buChar char="•"/>
            </a:pPr>
            <a:r>
              <a:rPr lang="en-US" dirty="0"/>
              <a:t>Have individual students made sufficient progress when provided with a range of interventions directed toward targeted skills?</a:t>
            </a:r>
          </a:p>
        </p:txBody>
      </p:sp>
    </p:spTree>
    <p:extLst>
      <p:ext uri="{BB962C8B-B14F-4D97-AF65-F5344CB8AC3E}">
        <p14:creationId xmlns:p14="http://schemas.microsoft.com/office/powerpoint/2010/main" val="3430184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eaLnBrk="1" hangingPunct="1"/>
            <a:r>
              <a:rPr lang="en-US" b="1" i="1" u="sng" dirty="0"/>
              <a:t>Ventura county has 17,315</a:t>
            </a:r>
            <a:r>
              <a:rPr lang="en-US" b="1" i="1" u="sng" baseline="0" dirty="0"/>
              <a:t> students with IEPs, which is approximately 12% of all students in the county. This is 2% above the expected state average</a:t>
            </a:r>
            <a:endParaRPr lang="en-US" b="1" i="1" u="sng" dirty="0"/>
          </a:p>
          <a:p>
            <a:pPr eaLnBrk="1" hangingPunct="1"/>
            <a:r>
              <a:rPr lang="en-US" b="1" i="1" u="sng" dirty="0"/>
              <a:t>Input</a:t>
            </a:r>
            <a:r>
              <a:rPr lang="en-US" dirty="0"/>
              <a:t> </a:t>
            </a:r>
          </a:p>
          <a:p>
            <a:pPr eaLnBrk="1" hangingPunct="1"/>
            <a:r>
              <a:rPr lang="en-US" dirty="0"/>
              <a:t>In </a:t>
            </a:r>
            <a:r>
              <a:rPr lang="en-US" b="1" dirty="0"/>
              <a:t>Tier I</a:t>
            </a:r>
            <a:r>
              <a:rPr lang="en-US" dirty="0"/>
              <a:t>, teachers expose students to grade-level curriculum, provide differentiated instruction, use instructional strategies, implement behavioral strategies, and complete universal screenings. </a:t>
            </a:r>
            <a:r>
              <a:rPr lang="en-US" b="1" dirty="0"/>
              <a:t>Tier II </a:t>
            </a:r>
            <a:r>
              <a:rPr lang="en-US" dirty="0"/>
              <a:t>interventions and strategies are provided for students whose needs are not met in Tier I, including small group pull-out or push-in services utilizing research and evidence-based practices. Individual behavior strategies, such as contracts and star charts, may be used. More frequent assessment—</a:t>
            </a:r>
            <a:r>
              <a:rPr lang="en-US" i="1" dirty="0"/>
              <a:t>progress monitoring</a:t>
            </a:r>
            <a:r>
              <a:rPr lang="en-US" dirty="0"/>
              <a:t>—is completed in Tier II.</a:t>
            </a:r>
          </a:p>
          <a:p>
            <a:pPr eaLnBrk="1" hangingPunct="1"/>
            <a:r>
              <a:rPr lang="en-US" dirty="0"/>
              <a:t>Approximately 5% of students in the grade level may require highly intensive interventions, referred to as </a:t>
            </a:r>
            <a:r>
              <a:rPr lang="en-US" b="1" dirty="0"/>
              <a:t>Tier III</a:t>
            </a:r>
            <a:r>
              <a:rPr lang="en-US" dirty="0"/>
              <a:t>. The intensity and frequency of the interventions are increased, and students at this level may be referred to and monitored by the SST/IPT/CST process.</a:t>
            </a:r>
          </a:p>
        </p:txBody>
      </p:sp>
    </p:spTree>
    <p:extLst>
      <p:ext uri="{BB962C8B-B14F-4D97-AF65-F5344CB8AC3E}">
        <p14:creationId xmlns:p14="http://schemas.microsoft.com/office/powerpoint/2010/main" val="457606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Districts can add their own information here</a:t>
            </a:r>
          </a:p>
          <a:p>
            <a:r>
              <a:rPr lang="en-US" dirty="0" smtClean="0"/>
              <a:t>How far</a:t>
            </a:r>
            <a:r>
              <a:rPr lang="en-US" baseline="0" dirty="0" smtClean="0"/>
              <a:t> behind does the student need to be to be assessed?</a:t>
            </a:r>
          </a:p>
          <a:p>
            <a:r>
              <a:rPr lang="en-US" baseline="0" dirty="0" smtClean="0"/>
              <a:t>Do we use discrepancy or PSW model?</a:t>
            </a:r>
            <a:endParaRPr lang="en-US" dirty="0"/>
          </a:p>
        </p:txBody>
      </p:sp>
      <p:sp>
        <p:nvSpPr>
          <p:cNvPr id="4" name="Slide Number Placeholder 3"/>
          <p:cNvSpPr>
            <a:spLocks noGrp="1"/>
          </p:cNvSpPr>
          <p:nvPr>
            <p:ph type="sldNum" sz="quarter" idx="10"/>
          </p:nvPr>
        </p:nvSpPr>
        <p:spPr/>
        <p:txBody>
          <a:bodyPr/>
          <a:lstStyle/>
          <a:p>
            <a:fld id="{E7884F7B-44CA-4981-96AB-C1805E2AF7EA}" type="slidenum">
              <a:rPr lang="en-US" smtClean="0"/>
              <a:t>8</a:t>
            </a:fld>
            <a:endParaRPr lang="en-US"/>
          </a:p>
        </p:txBody>
      </p:sp>
    </p:spTree>
    <p:extLst>
      <p:ext uri="{BB962C8B-B14F-4D97-AF65-F5344CB8AC3E}">
        <p14:creationId xmlns:p14="http://schemas.microsoft.com/office/powerpoint/2010/main" val="2085083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a:t>
            </a:r>
            <a:r>
              <a:rPr lang="en-US" baseline="0" dirty="0"/>
              <a:t> students with disabilities vs. eligibility for SPED</a:t>
            </a:r>
          </a:p>
          <a:p>
            <a:r>
              <a:rPr lang="en-US" baseline="0" dirty="0"/>
              <a:t>Eligibility does not determine services, assessment determines need for services, </a:t>
            </a:r>
            <a:r>
              <a:rPr lang="en-US" baseline="0" dirty="0" err="1"/>
              <a:t>eg</a:t>
            </a:r>
            <a:r>
              <a:rPr lang="en-US" baseline="0" dirty="0"/>
              <a:t> student with autism may/may not have a SDC class or Speech</a:t>
            </a:r>
            <a:endParaRPr lang="en-US" dirty="0"/>
          </a:p>
        </p:txBody>
      </p:sp>
      <p:sp>
        <p:nvSpPr>
          <p:cNvPr id="4" name="Slide Number Placeholder 3"/>
          <p:cNvSpPr>
            <a:spLocks noGrp="1"/>
          </p:cNvSpPr>
          <p:nvPr>
            <p:ph type="sldNum" sz="quarter" idx="10"/>
          </p:nvPr>
        </p:nvSpPr>
        <p:spPr/>
        <p:txBody>
          <a:bodyPr/>
          <a:lstStyle/>
          <a:p>
            <a:fld id="{E7884F7B-44CA-4981-96AB-C1805E2AF7EA}" type="slidenum">
              <a:rPr lang="en-US" smtClean="0"/>
              <a:t>10</a:t>
            </a:fld>
            <a:endParaRPr lang="en-US"/>
          </a:p>
        </p:txBody>
      </p:sp>
    </p:spTree>
    <p:extLst>
      <p:ext uri="{BB962C8B-B14F-4D97-AF65-F5344CB8AC3E}">
        <p14:creationId xmlns:p14="http://schemas.microsoft.com/office/powerpoint/2010/main" val="4084798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p:txBody>
          <a:bodyPr/>
          <a:lstStyle/>
          <a:p>
            <a:pPr>
              <a:defRPr/>
            </a:pPr>
            <a:fld id="{54D3E50F-2CA6-483F-857F-64313B8FB4E2}" type="datetime1">
              <a:rPr lang="en-US" smtClean="0"/>
              <a:t>8/30/2016</a:t>
            </a:fld>
            <a:endParaRPr lang="en-US"/>
          </a:p>
        </p:txBody>
      </p:sp>
    </p:spTree>
    <p:extLst>
      <p:ext uri="{BB962C8B-B14F-4D97-AF65-F5344CB8AC3E}">
        <p14:creationId xmlns:p14="http://schemas.microsoft.com/office/powerpoint/2010/main" val="1958875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r>
              <a:rPr lang="en-US" dirty="0"/>
              <a:t>Surrogates, CASAs</a:t>
            </a:r>
            <a:r>
              <a:rPr lang="en-US" baseline="0" dirty="0"/>
              <a:t> (court appointed special advocates) and foster parents may attend if appropriate.</a:t>
            </a:r>
          </a:p>
          <a:p>
            <a:r>
              <a:rPr lang="en-US" baseline="0" dirty="0"/>
              <a:t>Parents may invite anyone they want to the IEP. Parents cannot tell the district which staff can/cannot be in attendance at the IEP (if a parent doesn’t care for a particular staff member, they can’t say that person can’t be at the meeting).</a:t>
            </a:r>
          </a:p>
          <a:p>
            <a:r>
              <a:rPr lang="en-US" baseline="0" dirty="0"/>
              <a:t>District may excuse attendance of the gen </a:t>
            </a:r>
            <a:r>
              <a:rPr lang="en-US" baseline="0" dirty="0" err="1"/>
              <a:t>ed</a:t>
            </a:r>
            <a:r>
              <a:rPr lang="en-US" baseline="0" dirty="0"/>
              <a:t> teacher PRIOR to the IEP meeting and parent must approve the excusal</a:t>
            </a:r>
            <a:endParaRPr lang="en-US" dirty="0"/>
          </a:p>
        </p:txBody>
      </p:sp>
      <p:sp>
        <p:nvSpPr>
          <p:cNvPr id="2" name="Date Placeholder 1"/>
          <p:cNvSpPr>
            <a:spLocks noGrp="1"/>
          </p:cNvSpPr>
          <p:nvPr>
            <p:ph type="dt" idx="10"/>
          </p:nvPr>
        </p:nvSpPr>
        <p:spPr/>
        <p:txBody>
          <a:bodyPr/>
          <a:lstStyle/>
          <a:p>
            <a:pPr>
              <a:defRPr/>
            </a:pPr>
            <a:fld id="{6AB6BF9F-BB47-44BF-A18F-2FB8105E293A}" type="datetime1">
              <a:rPr lang="en-US" smtClean="0"/>
              <a:t>8/30/2016</a:t>
            </a:fld>
            <a:endParaRPr lang="en-US"/>
          </a:p>
        </p:txBody>
      </p:sp>
    </p:spTree>
    <p:extLst>
      <p:ext uri="{BB962C8B-B14F-4D97-AF65-F5344CB8AC3E}">
        <p14:creationId xmlns:p14="http://schemas.microsoft.com/office/powerpoint/2010/main" val="2984390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Not</a:t>
            </a:r>
            <a:r>
              <a:rPr lang="en-US" baseline="0" dirty="0"/>
              <a:t> an inclusive list of settings, may include charter schools, county programs, continuation school, NPS, RTC, home/hospital</a:t>
            </a:r>
            <a:endParaRPr lang="en-US" dirty="0"/>
          </a:p>
        </p:txBody>
      </p:sp>
      <p:sp>
        <p:nvSpPr>
          <p:cNvPr id="5" name="Date Placeholder 4"/>
          <p:cNvSpPr>
            <a:spLocks noGrp="1"/>
          </p:cNvSpPr>
          <p:nvPr>
            <p:ph type="dt" idx="11"/>
          </p:nvPr>
        </p:nvSpPr>
        <p:spPr/>
        <p:txBody>
          <a:bodyPr/>
          <a:lstStyle/>
          <a:p>
            <a:pPr>
              <a:defRPr/>
            </a:pPr>
            <a:fld id="{27D77950-6748-4B64-809A-0171782D7105}" type="datetime1">
              <a:rPr lang="en-US" smtClean="0"/>
              <a:t>8/30/2016</a:t>
            </a:fld>
            <a:endParaRPr lang="en-US"/>
          </a:p>
        </p:txBody>
      </p:sp>
    </p:spTree>
    <p:extLst>
      <p:ext uri="{BB962C8B-B14F-4D97-AF65-F5344CB8AC3E}">
        <p14:creationId xmlns:p14="http://schemas.microsoft.com/office/powerpoint/2010/main" val="205510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45C9B95-E31B-4C4C-97EA-79E8A08B3334}"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91B3EA5-4068-43A9-9C1E-B12D89986506}" type="slidenum">
              <a:rPr lang="en-US" smtClean="0"/>
              <a:t>‹#›</a:t>
            </a:fld>
            <a:endParaRPr lang="en-US"/>
          </a:p>
        </p:txBody>
      </p:sp>
    </p:spTree>
    <p:extLst>
      <p:ext uri="{BB962C8B-B14F-4D97-AF65-F5344CB8AC3E}">
        <p14:creationId xmlns:p14="http://schemas.microsoft.com/office/powerpoint/2010/main" val="215039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5C9B95-E31B-4C4C-97EA-79E8A08B3334}"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91B3EA5-4068-43A9-9C1E-B12D89986506}" type="slidenum">
              <a:rPr lang="en-US" smtClean="0"/>
              <a:t>‹#›</a:t>
            </a:fld>
            <a:endParaRPr lang="en-US"/>
          </a:p>
        </p:txBody>
      </p:sp>
    </p:spTree>
    <p:extLst>
      <p:ext uri="{BB962C8B-B14F-4D97-AF65-F5344CB8AC3E}">
        <p14:creationId xmlns:p14="http://schemas.microsoft.com/office/powerpoint/2010/main" val="367961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5C9B95-E31B-4C4C-97EA-79E8A08B3334}"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91B3EA5-4068-43A9-9C1E-B12D89986506}"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496656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45C9B95-E31B-4C4C-97EA-79E8A08B3334}" type="datetimeFigureOut">
              <a:rPr lang="en-US" smtClean="0"/>
              <a:t>8/30/2016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1B3EA5-4068-43A9-9C1E-B12D89986506}" type="slidenum">
              <a:rPr lang="en-US" smtClean="0"/>
              <a:t>‹#›</a:t>
            </a:fld>
            <a:endParaRPr lang="en-US"/>
          </a:p>
        </p:txBody>
      </p:sp>
    </p:spTree>
    <p:extLst>
      <p:ext uri="{BB962C8B-B14F-4D97-AF65-F5344CB8AC3E}">
        <p14:creationId xmlns:p14="http://schemas.microsoft.com/office/powerpoint/2010/main" val="7849611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45C9B95-E31B-4C4C-97EA-79E8A08B3334}" type="datetimeFigureOut">
              <a:rPr lang="en-US" smtClean="0"/>
              <a:t>8/30/2016</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1B3EA5-4068-43A9-9C1E-B12D89986506}"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588363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45C9B95-E31B-4C4C-97EA-79E8A08B3334}" type="datetimeFigureOut">
              <a:rPr lang="en-US" smtClean="0"/>
              <a:t>8/30/2016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1B3EA5-4068-43A9-9C1E-B12D89986506}" type="slidenum">
              <a:rPr lang="en-US" smtClean="0"/>
              <a:t>‹#›</a:t>
            </a:fld>
            <a:endParaRPr lang="en-US"/>
          </a:p>
        </p:txBody>
      </p:sp>
    </p:spTree>
    <p:extLst>
      <p:ext uri="{BB962C8B-B14F-4D97-AF65-F5344CB8AC3E}">
        <p14:creationId xmlns:p14="http://schemas.microsoft.com/office/powerpoint/2010/main" val="6582658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5C9B95-E31B-4C4C-97EA-79E8A08B3334}"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91B3EA5-4068-43A9-9C1E-B12D89986506}" type="slidenum">
              <a:rPr lang="en-US" smtClean="0"/>
              <a:t>‹#›</a:t>
            </a:fld>
            <a:endParaRPr lang="en-US"/>
          </a:p>
        </p:txBody>
      </p:sp>
    </p:spTree>
    <p:extLst>
      <p:ext uri="{BB962C8B-B14F-4D97-AF65-F5344CB8AC3E}">
        <p14:creationId xmlns:p14="http://schemas.microsoft.com/office/powerpoint/2010/main" val="29450685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5C9B95-E31B-4C4C-97EA-79E8A08B3334}"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91B3EA5-4068-43A9-9C1E-B12D89986506}" type="slidenum">
              <a:rPr lang="en-US" smtClean="0"/>
              <a:t>‹#›</a:t>
            </a:fld>
            <a:endParaRPr lang="en-US"/>
          </a:p>
        </p:txBody>
      </p:sp>
    </p:spTree>
    <p:extLst>
      <p:ext uri="{BB962C8B-B14F-4D97-AF65-F5344CB8AC3E}">
        <p14:creationId xmlns:p14="http://schemas.microsoft.com/office/powerpoint/2010/main" val="32117368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1295400"/>
          </a:xfrm>
        </p:spPr>
        <p:txBody>
          <a:bodyPr/>
          <a:lstStyle/>
          <a:p>
            <a:r>
              <a:rPr lang="en-US"/>
              <a:t>Click to edit Master title style</a:t>
            </a:r>
          </a:p>
        </p:txBody>
      </p:sp>
      <p:sp>
        <p:nvSpPr>
          <p:cNvPr id="3" name="Text Placeholder 2"/>
          <p:cNvSpPr>
            <a:spLocks noGrp="1"/>
          </p:cNvSpPr>
          <p:nvPr>
            <p:ph type="body" sz="half" idx="1"/>
          </p:nvPr>
        </p:nvSpPr>
        <p:spPr>
          <a:xfrm>
            <a:off x="609600" y="1719263"/>
            <a:ext cx="53848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719263"/>
            <a:ext cx="5384800" cy="4411662"/>
          </a:xfrm>
        </p:spPr>
        <p:txBody>
          <a:bodyPr/>
          <a:lstStyle/>
          <a:p>
            <a:pPr lvl="0"/>
            <a:endParaRPr lang="en-US" noProof="0"/>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fld id="{B64A7C48-9A5A-494E-9E30-3E7A4CF8A1C3}" type="slidenum">
              <a:rPr lang="en-US" altLang="en-US"/>
              <a:pPr/>
              <a:t>‹#›</a:t>
            </a:fld>
            <a:endParaRPr lang="en-US" altLang="en-US"/>
          </a:p>
        </p:txBody>
      </p:sp>
    </p:spTree>
    <p:extLst>
      <p:ext uri="{BB962C8B-B14F-4D97-AF65-F5344CB8AC3E}">
        <p14:creationId xmlns:p14="http://schemas.microsoft.com/office/powerpoint/2010/main" val="3135655551"/>
      </p:ext>
    </p:extLst>
  </p:cSld>
  <p:clrMapOvr>
    <a:masterClrMapping/>
  </p:clrMapOvr>
  <p:transition>
    <p:zo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1295400"/>
          </a:xfrm>
        </p:spPr>
        <p:txBody>
          <a:bodyPr/>
          <a:lstStyle/>
          <a:p>
            <a:r>
              <a:rPr lang="en-US"/>
              <a:t>Click to edit Master title style</a:t>
            </a:r>
          </a:p>
        </p:txBody>
      </p:sp>
      <p:sp>
        <p:nvSpPr>
          <p:cNvPr id="3" name="Text Placeholder 2"/>
          <p:cNvSpPr>
            <a:spLocks noGrp="1"/>
          </p:cNvSpPr>
          <p:nvPr>
            <p:ph type="body" sz="half" idx="1"/>
          </p:nvPr>
        </p:nvSpPr>
        <p:spPr>
          <a:xfrm>
            <a:off x="609600" y="1719263"/>
            <a:ext cx="53848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19263"/>
            <a:ext cx="53848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fld id="{10700797-3D36-4A00-ACF2-C6B049682629}" type="slidenum">
              <a:rPr lang="en-US" altLang="en-US"/>
              <a:pPr/>
              <a:t>‹#›</a:t>
            </a:fld>
            <a:endParaRPr lang="en-US" altLang="en-US"/>
          </a:p>
        </p:txBody>
      </p:sp>
    </p:spTree>
    <p:extLst>
      <p:ext uri="{BB962C8B-B14F-4D97-AF65-F5344CB8AC3E}">
        <p14:creationId xmlns:p14="http://schemas.microsoft.com/office/powerpoint/2010/main" val="591704817"/>
      </p:ext>
    </p:extLst>
  </p:cSld>
  <p:clrMapOvr>
    <a:masterClrMapping/>
  </p:clrMapOvr>
  <p:transition>
    <p:zo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1295400"/>
          </a:xfrm>
        </p:spPr>
        <p:txBody>
          <a:bodyPr/>
          <a:lstStyle/>
          <a:p>
            <a:r>
              <a:rPr lang="en-US"/>
              <a:t>Click to edit Master title style</a:t>
            </a:r>
          </a:p>
        </p:txBody>
      </p:sp>
      <p:sp>
        <p:nvSpPr>
          <p:cNvPr id="3" name="ClipArt Placeholder 2"/>
          <p:cNvSpPr>
            <a:spLocks noGrp="1"/>
          </p:cNvSpPr>
          <p:nvPr>
            <p:ph type="clipArt" sz="half" idx="1"/>
          </p:nvPr>
        </p:nvSpPr>
        <p:spPr>
          <a:xfrm>
            <a:off x="609600" y="1719263"/>
            <a:ext cx="5384800" cy="4411662"/>
          </a:xfrm>
        </p:spPr>
        <p:txBody>
          <a:bodyPr/>
          <a:lstStyle/>
          <a:p>
            <a:pPr lvl="0"/>
            <a:endParaRPr lang="en-US" noProof="0"/>
          </a:p>
        </p:txBody>
      </p:sp>
      <p:sp>
        <p:nvSpPr>
          <p:cNvPr id="4" name="Text Placeholder 3"/>
          <p:cNvSpPr>
            <a:spLocks noGrp="1"/>
          </p:cNvSpPr>
          <p:nvPr>
            <p:ph type="body" sz="half" idx="2"/>
          </p:nvPr>
        </p:nvSpPr>
        <p:spPr>
          <a:xfrm>
            <a:off x="6197600" y="1719263"/>
            <a:ext cx="53848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fld id="{62BB67F3-D9CA-487A-8371-321F85FABF00}" type="slidenum">
              <a:rPr lang="en-US" altLang="en-US"/>
              <a:pPr/>
              <a:t>‹#›</a:t>
            </a:fld>
            <a:endParaRPr lang="en-US" altLang="en-US"/>
          </a:p>
        </p:txBody>
      </p:sp>
    </p:spTree>
    <p:extLst>
      <p:ext uri="{BB962C8B-B14F-4D97-AF65-F5344CB8AC3E}">
        <p14:creationId xmlns:p14="http://schemas.microsoft.com/office/powerpoint/2010/main" val="4232664137"/>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5C9B95-E31B-4C4C-97EA-79E8A08B3334}"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91B3EA5-4068-43A9-9C1E-B12D89986506}" type="slidenum">
              <a:rPr lang="en-US" smtClean="0"/>
              <a:t>‹#›</a:t>
            </a:fld>
            <a:endParaRPr lang="en-US"/>
          </a:p>
        </p:txBody>
      </p:sp>
    </p:spTree>
    <p:extLst>
      <p:ext uri="{BB962C8B-B14F-4D97-AF65-F5344CB8AC3E}">
        <p14:creationId xmlns:p14="http://schemas.microsoft.com/office/powerpoint/2010/main" val="1389558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5C9B95-E31B-4C4C-97EA-79E8A08B3334}"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91B3EA5-4068-43A9-9C1E-B12D89986506}" type="slidenum">
              <a:rPr lang="en-US" smtClean="0"/>
              <a:t>‹#›</a:t>
            </a:fld>
            <a:endParaRPr lang="en-US"/>
          </a:p>
        </p:txBody>
      </p:sp>
    </p:spTree>
    <p:extLst>
      <p:ext uri="{BB962C8B-B14F-4D97-AF65-F5344CB8AC3E}">
        <p14:creationId xmlns:p14="http://schemas.microsoft.com/office/powerpoint/2010/main" val="427310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45C9B95-E31B-4C4C-97EA-79E8A08B3334}" type="datetimeFigureOut">
              <a:rPr lang="en-US" smtClean="0"/>
              <a:t>8/30/2016</a:t>
            </a:fld>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91B3EA5-4068-43A9-9C1E-B12D89986506}" type="slidenum">
              <a:rPr lang="en-US" smtClean="0"/>
              <a:t>‹#›</a:t>
            </a:fld>
            <a:endParaRPr lang="en-US"/>
          </a:p>
        </p:txBody>
      </p:sp>
    </p:spTree>
    <p:extLst>
      <p:ext uri="{BB962C8B-B14F-4D97-AF65-F5344CB8AC3E}">
        <p14:creationId xmlns:p14="http://schemas.microsoft.com/office/powerpoint/2010/main" val="2124485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5C9B95-E31B-4C4C-97EA-79E8A08B3334}" type="datetimeFigureOut">
              <a:rPr lang="en-US" smtClean="0"/>
              <a:t>8/30/2016</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91B3EA5-4068-43A9-9C1E-B12D89986506}" type="slidenum">
              <a:rPr lang="en-US" smtClean="0"/>
              <a:t>‹#›</a:t>
            </a:fld>
            <a:endParaRPr lang="en-US"/>
          </a:p>
        </p:txBody>
      </p:sp>
    </p:spTree>
    <p:extLst>
      <p:ext uri="{BB962C8B-B14F-4D97-AF65-F5344CB8AC3E}">
        <p14:creationId xmlns:p14="http://schemas.microsoft.com/office/powerpoint/2010/main" val="1814239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5C9B95-E31B-4C4C-97EA-79E8A08B3334}" type="datetimeFigureOut">
              <a:rPr lang="en-US" smtClean="0"/>
              <a:t>8/30/2016</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91B3EA5-4068-43A9-9C1E-B12D89986506}" type="slidenum">
              <a:rPr lang="en-US" smtClean="0"/>
              <a:t>‹#›</a:t>
            </a:fld>
            <a:endParaRPr lang="en-US"/>
          </a:p>
        </p:txBody>
      </p:sp>
    </p:spTree>
    <p:extLst>
      <p:ext uri="{BB962C8B-B14F-4D97-AF65-F5344CB8AC3E}">
        <p14:creationId xmlns:p14="http://schemas.microsoft.com/office/powerpoint/2010/main" val="3235602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5C9B95-E31B-4C4C-97EA-79E8A08B3334}" type="datetimeFigureOut">
              <a:rPr lang="en-US" smtClean="0"/>
              <a:t>8/30/2016</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91B3EA5-4068-43A9-9C1E-B12D89986506}" type="slidenum">
              <a:rPr lang="en-US" smtClean="0"/>
              <a:t>‹#›</a:t>
            </a:fld>
            <a:endParaRPr lang="en-US"/>
          </a:p>
        </p:txBody>
      </p:sp>
    </p:spTree>
    <p:extLst>
      <p:ext uri="{BB962C8B-B14F-4D97-AF65-F5344CB8AC3E}">
        <p14:creationId xmlns:p14="http://schemas.microsoft.com/office/powerpoint/2010/main" val="2764669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5C9B95-E31B-4C4C-97EA-79E8A08B3334}" type="datetimeFigureOut">
              <a:rPr lang="en-US" smtClean="0"/>
              <a:t>8/30/2016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91B3EA5-4068-43A9-9C1E-B12D89986506}" type="slidenum">
              <a:rPr lang="en-US" smtClean="0"/>
              <a:t>‹#›</a:t>
            </a:fld>
            <a:endParaRPr lang="en-US"/>
          </a:p>
        </p:txBody>
      </p:sp>
    </p:spTree>
    <p:extLst>
      <p:ext uri="{BB962C8B-B14F-4D97-AF65-F5344CB8AC3E}">
        <p14:creationId xmlns:p14="http://schemas.microsoft.com/office/powerpoint/2010/main" val="2947012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5C9B95-E31B-4C4C-97EA-79E8A08B3334}" type="datetimeFigureOut">
              <a:rPr lang="en-US" smtClean="0"/>
              <a:t>8/30/2016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1B3EA5-4068-43A9-9C1E-B12D89986506}" type="slidenum">
              <a:rPr lang="en-US" smtClean="0"/>
              <a:t>‹#›</a:t>
            </a:fld>
            <a:endParaRPr lang="en-US"/>
          </a:p>
        </p:txBody>
      </p:sp>
    </p:spTree>
    <p:extLst>
      <p:ext uri="{BB962C8B-B14F-4D97-AF65-F5344CB8AC3E}">
        <p14:creationId xmlns:p14="http://schemas.microsoft.com/office/powerpoint/2010/main" val="2934101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45C9B95-E31B-4C4C-97EA-79E8A08B3334}" type="datetimeFigureOut">
              <a:rPr lang="en-US" smtClean="0"/>
              <a:t>8/30/2016</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91B3EA5-4068-43A9-9C1E-B12D89986506}" type="slidenum">
              <a:rPr lang="en-US" smtClean="0"/>
              <a:t>‹#›</a:t>
            </a:fld>
            <a:endParaRPr lang="en-US"/>
          </a:p>
        </p:txBody>
      </p:sp>
    </p:spTree>
    <p:extLst>
      <p:ext uri="{BB962C8B-B14F-4D97-AF65-F5344CB8AC3E}">
        <p14:creationId xmlns:p14="http://schemas.microsoft.com/office/powerpoint/2010/main" val="534816543"/>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698" r:id="rId15"/>
    <p:sldLayoutId id="2147483699" r:id="rId16"/>
    <p:sldLayoutId id="2147483700" r:id="rId17"/>
    <p:sldLayoutId id="2147483701" r:id="rId18"/>
    <p:sldLayoutId id="2147483702" r:id="rId19"/>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hyperlink" Target="http://www.vcoe.org/RtI2-MTS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674168" y="2010579"/>
            <a:ext cx="9144000" cy="4847421"/>
          </a:xfrm>
        </p:spPr>
        <p:txBody>
          <a:bodyPr>
            <a:normAutofit/>
          </a:bodyPr>
          <a:lstStyle/>
          <a:p>
            <a:pPr algn="ctr"/>
            <a:r>
              <a:rPr lang="en-US" sz="3600" dirty="0"/>
              <a:t>IEP Basics for </a:t>
            </a:r>
            <a:br>
              <a:rPr lang="en-US" sz="3600" dirty="0"/>
            </a:br>
            <a:r>
              <a:rPr lang="en-US" sz="3600" dirty="0"/>
              <a:t>General Education Staff</a:t>
            </a:r>
            <a:br>
              <a:rPr lang="en-US" sz="3600" dirty="0"/>
            </a:br>
            <a:r>
              <a:rPr lang="en-US" sz="3600" dirty="0"/>
              <a:t/>
            </a:r>
            <a:br>
              <a:rPr lang="en-US" sz="3600" dirty="0"/>
            </a:br>
            <a:r>
              <a:rPr lang="en-US" sz="3600" dirty="0"/>
              <a:t/>
            </a:r>
            <a:br>
              <a:rPr lang="en-US" sz="3600" dirty="0"/>
            </a:br>
            <a:r>
              <a:rPr lang="en-US" sz="2400" dirty="0"/>
              <a:t>Developed by Ventura County SELPA </a:t>
            </a:r>
            <a:br>
              <a:rPr lang="en-US" sz="2400" dirty="0"/>
            </a:br>
            <a:r>
              <a:rPr lang="en-US" sz="2400" dirty="0"/>
              <a:t>June 2016</a:t>
            </a:r>
            <a:r>
              <a:rPr lang="en-US" sz="3600" dirty="0"/>
              <a:t/>
            </a:r>
            <a:br>
              <a:rPr lang="en-US" sz="3600" dirty="0"/>
            </a:br>
            <a:endParaRPr lang="en-US" sz="3600" dirty="0"/>
          </a:p>
        </p:txBody>
      </p:sp>
      <p:pic>
        <p:nvPicPr>
          <p:cNvPr id="3" name="image1.jpeg" descr="http://www.venturacountyselpa.com/portals/45/usersdata/Pics/Selpalogocolor3.jpg"/>
          <p:cNvPicPr/>
          <p:nvPr/>
        </p:nvPicPr>
        <p:blipFill>
          <a:blip r:embed="rId2" cstate="print">
            <a:extLst/>
          </a:blip>
          <a:stretch>
            <a:fillRect/>
          </a:stretch>
        </p:blipFill>
        <p:spPr>
          <a:xfrm>
            <a:off x="2221917" y="170612"/>
            <a:ext cx="2688749" cy="2267787"/>
          </a:xfrm>
          <a:prstGeom prst="rect">
            <a:avLst/>
          </a:prstGeom>
          <a:ln w="12700">
            <a:miter lim="400000"/>
          </a:ln>
        </p:spPr>
      </p:pic>
    </p:spTree>
    <p:extLst>
      <p:ext uri="{BB962C8B-B14F-4D97-AF65-F5344CB8AC3E}">
        <p14:creationId xmlns:p14="http://schemas.microsoft.com/office/powerpoint/2010/main" val="30827870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Eligibility</a:t>
            </a:r>
          </a:p>
        </p:txBody>
      </p:sp>
      <p:sp>
        <p:nvSpPr>
          <p:cNvPr id="3" name="Content Placeholder 2"/>
          <p:cNvSpPr>
            <a:spLocks noGrp="1"/>
          </p:cNvSpPr>
          <p:nvPr>
            <p:ph idx="1"/>
          </p:nvPr>
        </p:nvSpPr>
        <p:spPr/>
        <p:txBody>
          <a:bodyPr/>
          <a:lstStyle/>
          <a:p>
            <a:r>
              <a:rPr lang="en-US" altLang="en-US" sz="2400" dirty="0">
                <a:solidFill>
                  <a:schemeClr val="tx1"/>
                </a:solidFill>
              </a:rPr>
              <a:t>Eligibility for special education has two prongs:</a:t>
            </a:r>
          </a:p>
          <a:p>
            <a:pPr marL="800100" lvl="1" indent="-342900">
              <a:buFont typeface="+mj-lt"/>
              <a:buAutoNum type="arabicPeriod"/>
            </a:pPr>
            <a:r>
              <a:rPr lang="en-US" altLang="en-US" sz="1800" dirty="0">
                <a:solidFill>
                  <a:schemeClr val="tx1"/>
                </a:solidFill>
              </a:rPr>
              <a:t>Child must have a disability that interferes with educational progress </a:t>
            </a:r>
          </a:p>
          <a:p>
            <a:pPr marL="457200" lvl="1" indent="0">
              <a:buNone/>
            </a:pPr>
            <a:r>
              <a:rPr lang="en-US" altLang="en-US" sz="1800" dirty="0">
                <a:solidFill>
                  <a:schemeClr val="tx1"/>
                </a:solidFill>
              </a:rPr>
              <a:t>AND</a:t>
            </a:r>
          </a:p>
          <a:p>
            <a:pPr marL="457200" lvl="1" indent="0">
              <a:buNone/>
            </a:pPr>
            <a:r>
              <a:rPr lang="en-US" altLang="en-US" sz="1800" dirty="0">
                <a:solidFill>
                  <a:schemeClr val="tx1"/>
                </a:solidFill>
              </a:rPr>
              <a:t>2.  Need specialized services </a:t>
            </a:r>
            <a:r>
              <a:rPr lang="en-US" altLang="en-US" sz="1800" dirty="0" smtClean="0">
                <a:solidFill>
                  <a:schemeClr val="tx1"/>
                </a:solidFill>
              </a:rPr>
              <a:t>(</a:t>
            </a:r>
            <a:r>
              <a:rPr lang="en-US" altLang="en-US" sz="1800" dirty="0">
                <a:solidFill>
                  <a:schemeClr val="tx1"/>
                </a:solidFill>
              </a:rPr>
              <a:t>specialized academic instruction and/or related services)</a:t>
            </a:r>
          </a:p>
          <a:p>
            <a:pPr lvl="1"/>
            <a:endParaRPr lang="en-US" altLang="en-US" dirty="0">
              <a:solidFill>
                <a:schemeClr val="tx1"/>
              </a:solidFill>
            </a:endParaRPr>
          </a:p>
          <a:p>
            <a:r>
              <a:rPr lang="en-US" altLang="en-US" sz="2400" dirty="0">
                <a:solidFill>
                  <a:schemeClr val="tx1"/>
                </a:solidFill>
              </a:rPr>
              <a:t>Disability must fit in one of the 13 eligibility categories</a:t>
            </a:r>
          </a:p>
          <a:p>
            <a:endParaRPr lang="en-US" dirty="0"/>
          </a:p>
        </p:txBody>
      </p:sp>
    </p:spTree>
    <p:extLst>
      <p:ext uri="{BB962C8B-B14F-4D97-AF65-F5344CB8AC3E}">
        <p14:creationId xmlns:p14="http://schemas.microsoft.com/office/powerpoint/2010/main" val="32501266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2057400" y="1910444"/>
            <a:ext cx="8178800" cy="4000500"/>
          </a:xfrm>
          <a:noFill/>
        </p:spPr>
        <p:txBody>
          <a:bodyPr numCol="2">
            <a:normAutofit/>
          </a:bodyPr>
          <a:lstStyle/>
          <a:p>
            <a:pPr>
              <a:spcAft>
                <a:spcPct val="30000"/>
              </a:spcAft>
              <a:buClr>
                <a:schemeClr val="tx1"/>
              </a:buClr>
              <a:tabLst>
                <a:tab pos="63500" algn="l"/>
              </a:tabLst>
            </a:pPr>
            <a:r>
              <a:rPr lang="en-US" dirty="0"/>
              <a:t>AUTISM</a:t>
            </a:r>
            <a:r>
              <a:rPr lang="en-US" dirty="0">
                <a:solidFill>
                  <a:srgbClr val="002060"/>
                </a:solidFill>
              </a:rPr>
              <a:t> 						</a:t>
            </a:r>
            <a:endParaRPr lang="en-US" dirty="0"/>
          </a:p>
          <a:p>
            <a:pPr indent="-279400">
              <a:spcAft>
                <a:spcPct val="30000"/>
              </a:spcAft>
              <a:buClr>
                <a:schemeClr val="tx1"/>
              </a:buClr>
              <a:tabLst>
                <a:tab pos="63500" algn="l"/>
              </a:tabLst>
            </a:pPr>
            <a:r>
              <a:rPr lang="en-US" dirty="0"/>
              <a:t>DEAF/BLINDNESS</a:t>
            </a:r>
          </a:p>
          <a:p>
            <a:pPr indent="-279400">
              <a:spcAft>
                <a:spcPct val="30000"/>
              </a:spcAft>
              <a:buClr>
                <a:schemeClr val="tx1"/>
              </a:buClr>
              <a:tabLst>
                <a:tab pos="63500" algn="l"/>
              </a:tabLst>
            </a:pPr>
            <a:r>
              <a:rPr lang="en-US" dirty="0"/>
              <a:t>DEAFNESS</a:t>
            </a:r>
          </a:p>
          <a:p>
            <a:pPr indent="-279400">
              <a:spcAft>
                <a:spcPct val="30000"/>
              </a:spcAft>
              <a:buClr>
                <a:schemeClr val="tx1"/>
              </a:buClr>
              <a:tabLst>
                <a:tab pos="63500" algn="l"/>
              </a:tabLst>
            </a:pPr>
            <a:r>
              <a:rPr lang="en-US" dirty="0"/>
              <a:t>EMOTIONAL DISTURBANCE</a:t>
            </a:r>
          </a:p>
          <a:p>
            <a:pPr indent="-279400">
              <a:spcAft>
                <a:spcPct val="30000"/>
              </a:spcAft>
              <a:buClr>
                <a:schemeClr val="tx1"/>
              </a:buClr>
              <a:tabLst>
                <a:tab pos="63500" algn="l"/>
              </a:tabLst>
            </a:pPr>
            <a:r>
              <a:rPr lang="en-US" dirty="0"/>
              <a:t>ESTABLISHED MEDICAL DISABILITY (Preschool Only)</a:t>
            </a:r>
          </a:p>
          <a:p>
            <a:pPr indent="-279400">
              <a:spcAft>
                <a:spcPct val="30000"/>
              </a:spcAft>
              <a:buClr>
                <a:schemeClr val="tx1"/>
              </a:buClr>
              <a:tabLst>
                <a:tab pos="63500" algn="l"/>
              </a:tabLst>
            </a:pPr>
            <a:r>
              <a:rPr lang="en-US" dirty="0"/>
              <a:t>HARD OF HEARING</a:t>
            </a:r>
          </a:p>
          <a:p>
            <a:pPr indent="-279400">
              <a:spcAft>
                <a:spcPct val="30000"/>
              </a:spcAft>
              <a:buClr>
                <a:schemeClr val="tx1"/>
              </a:buClr>
              <a:tabLst>
                <a:tab pos="63500" algn="l"/>
              </a:tabLst>
            </a:pPr>
            <a:r>
              <a:rPr lang="en-US" dirty="0"/>
              <a:t>INTELLECTUAL DISABILITIES </a:t>
            </a:r>
          </a:p>
          <a:p>
            <a:pPr indent="-279400">
              <a:spcAft>
                <a:spcPct val="30000"/>
              </a:spcAft>
              <a:buClr>
                <a:schemeClr val="tx1"/>
              </a:buClr>
              <a:tabLst>
                <a:tab pos="63500" algn="l"/>
              </a:tabLst>
            </a:pPr>
            <a:r>
              <a:rPr lang="en-US" dirty="0"/>
              <a:t>MULTIPLE DISABILITIES</a:t>
            </a:r>
          </a:p>
          <a:p>
            <a:pPr indent="-279400">
              <a:spcAft>
                <a:spcPct val="30000"/>
              </a:spcAft>
              <a:buClr>
                <a:schemeClr val="tx1"/>
              </a:buClr>
              <a:tabLst>
                <a:tab pos="63500" algn="l"/>
              </a:tabLst>
            </a:pPr>
            <a:r>
              <a:rPr lang="en-US" dirty="0"/>
              <a:t>OTHER HEALTH IMPAIRMENT</a:t>
            </a:r>
          </a:p>
          <a:p>
            <a:pPr indent="-279400">
              <a:spcAft>
                <a:spcPct val="30000"/>
              </a:spcAft>
              <a:buClr>
                <a:schemeClr val="tx1"/>
              </a:buClr>
              <a:tabLst>
                <a:tab pos="63500" algn="l"/>
              </a:tabLst>
            </a:pPr>
            <a:r>
              <a:rPr lang="en-US" dirty="0"/>
              <a:t>ORTHOPEDIC IMPAIRMENT</a:t>
            </a:r>
          </a:p>
          <a:p>
            <a:pPr indent="-279400">
              <a:spcAft>
                <a:spcPct val="30000"/>
              </a:spcAft>
              <a:buClr>
                <a:schemeClr val="tx1"/>
              </a:buClr>
              <a:tabLst>
                <a:tab pos="63500" algn="l"/>
              </a:tabLst>
            </a:pPr>
            <a:r>
              <a:rPr lang="en-US" dirty="0"/>
              <a:t>SPECIFIC LEARNING DISABILITY</a:t>
            </a:r>
          </a:p>
          <a:p>
            <a:pPr indent="-279400">
              <a:spcAft>
                <a:spcPct val="30000"/>
              </a:spcAft>
              <a:buClr>
                <a:schemeClr val="tx1"/>
              </a:buClr>
              <a:tabLst>
                <a:tab pos="63500" algn="l"/>
              </a:tabLst>
            </a:pPr>
            <a:r>
              <a:rPr lang="en-US" dirty="0"/>
              <a:t>SPEECH OR LANGUAGE IMPAIRMENT</a:t>
            </a:r>
          </a:p>
          <a:p>
            <a:pPr indent="-279400">
              <a:spcAft>
                <a:spcPct val="30000"/>
              </a:spcAft>
              <a:buClr>
                <a:schemeClr val="tx1"/>
              </a:buClr>
              <a:tabLst>
                <a:tab pos="63500" algn="l"/>
              </a:tabLst>
            </a:pPr>
            <a:r>
              <a:rPr lang="en-US" dirty="0"/>
              <a:t>TRAUMATIC BRAIN INJURY</a:t>
            </a:r>
          </a:p>
          <a:p>
            <a:pPr indent="-279400">
              <a:spcAft>
                <a:spcPct val="30000"/>
              </a:spcAft>
              <a:buClr>
                <a:schemeClr val="tx1"/>
              </a:buClr>
              <a:tabLst>
                <a:tab pos="63500" algn="l"/>
              </a:tabLst>
            </a:pPr>
            <a:r>
              <a:rPr lang="en-US" dirty="0"/>
              <a:t>VISUAL IMPAIRMENT</a:t>
            </a:r>
          </a:p>
        </p:txBody>
      </p:sp>
      <p:sp>
        <p:nvSpPr>
          <p:cNvPr id="2" name="Rectangle 1"/>
          <p:cNvSpPr/>
          <p:nvPr/>
        </p:nvSpPr>
        <p:spPr>
          <a:xfrm>
            <a:off x="3098800" y="232007"/>
            <a:ext cx="6096000" cy="1200329"/>
          </a:xfrm>
          <a:prstGeom prst="rect">
            <a:avLst/>
          </a:prstGeom>
        </p:spPr>
        <p:txBody>
          <a:bodyPr>
            <a:spAutoFit/>
          </a:bodyPr>
          <a:lstStyle/>
          <a:p>
            <a:pPr algn="ctr">
              <a:spcAft>
                <a:spcPct val="30000"/>
              </a:spcAft>
              <a:buClr>
                <a:schemeClr val="tx1"/>
              </a:buClr>
              <a:tabLst>
                <a:tab pos="63500" algn="l"/>
              </a:tabLst>
            </a:pPr>
            <a:r>
              <a:rPr lang="en-US" sz="2400" dirty="0">
                <a:solidFill>
                  <a:schemeClr val="tx2">
                    <a:lumMod val="60000"/>
                    <a:lumOff val="40000"/>
                  </a:schemeClr>
                </a:solidFill>
              </a:rPr>
              <a:t>DISABILITIES WHICH MAKE A STUDENT ELIGIBLE FOR </a:t>
            </a:r>
            <a:br>
              <a:rPr lang="en-US" sz="2400" dirty="0">
                <a:solidFill>
                  <a:schemeClr val="tx2">
                    <a:lumMod val="60000"/>
                    <a:lumOff val="40000"/>
                  </a:schemeClr>
                </a:solidFill>
              </a:rPr>
            </a:br>
            <a:r>
              <a:rPr lang="en-US" sz="2400" dirty="0">
                <a:solidFill>
                  <a:schemeClr val="tx2">
                    <a:lumMod val="60000"/>
                    <a:lumOff val="40000"/>
                  </a:schemeClr>
                </a:solidFill>
              </a:rPr>
              <a:t>SPECIAL EDUCATION SERVICES</a:t>
            </a:r>
          </a:p>
        </p:txBody>
      </p:sp>
    </p:spTree>
    <p:extLst>
      <p:ext uri="{BB962C8B-B14F-4D97-AF65-F5344CB8AC3E}">
        <p14:creationId xmlns:p14="http://schemas.microsoft.com/office/powerpoint/2010/main" val="200957735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1065" y="227503"/>
            <a:ext cx="8911687" cy="1280890"/>
          </a:xfrm>
        </p:spPr>
        <p:txBody>
          <a:bodyPr>
            <a:normAutofit/>
          </a:bodyPr>
          <a:lstStyle/>
          <a:p>
            <a:pPr algn="ctr"/>
            <a:r>
              <a:rPr lang="en-US" sz="3600" dirty="0"/>
              <a:t>Specific Learning Disability</a:t>
            </a:r>
          </a:p>
        </p:txBody>
      </p:sp>
      <p:sp>
        <p:nvSpPr>
          <p:cNvPr id="4" name="Rectangle 3"/>
          <p:cNvSpPr/>
          <p:nvPr/>
        </p:nvSpPr>
        <p:spPr>
          <a:xfrm>
            <a:off x="2506762" y="1264555"/>
            <a:ext cx="7160454" cy="4524315"/>
          </a:xfrm>
          <a:prstGeom prst="rect">
            <a:avLst/>
          </a:prstGeom>
        </p:spPr>
        <p:txBody>
          <a:bodyPr wrap="square">
            <a:spAutoFit/>
          </a:bodyPr>
          <a:lstStyle/>
          <a:p>
            <a:r>
              <a:rPr lang="en-US" sz="2400" b="0" i="0" u="none" strike="noStrike" baseline="0" dirty="0">
                <a:solidFill>
                  <a:srgbClr val="000000"/>
                </a:solidFill>
                <a:latin typeface="+mj-lt"/>
              </a:rPr>
              <a:t>Specific learning disability means a disorder in one or more of the basic psychological processes involved in understanding or in using language, spoken or written, that may have manifested itself in the imperfect ability to listen, think, speak, read, write, spell, or do mathematical calculations, including conditions such as perceptual disabilities, brain injury, minimal brain dysfunction, dyslexia, and developmental aphasia. The basic psychological processes include attention, visual processing, auditory processing, sensory-motor skills, cognitive abilities including association, conceptualization and expression.</a:t>
            </a:r>
            <a:endParaRPr lang="en-US" sz="2400" dirty="0">
              <a:latin typeface="+mj-lt"/>
            </a:endParaRPr>
          </a:p>
        </p:txBody>
      </p:sp>
    </p:spTree>
    <p:extLst>
      <p:ext uri="{BB962C8B-B14F-4D97-AF65-F5344CB8AC3E}">
        <p14:creationId xmlns:p14="http://schemas.microsoft.com/office/powerpoint/2010/main" val="14060520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7280" y="425807"/>
            <a:ext cx="8911687" cy="1280890"/>
          </a:xfrm>
        </p:spPr>
        <p:txBody>
          <a:bodyPr>
            <a:normAutofit/>
          </a:bodyPr>
          <a:lstStyle/>
          <a:p>
            <a:pPr algn="ctr"/>
            <a:r>
              <a:rPr lang="en-US" sz="3600" dirty="0"/>
              <a:t>Other Health Impaired</a:t>
            </a:r>
          </a:p>
        </p:txBody>
      </p:sp>
      <p:sp>
        <p:nvSpPr>
          <p:cNvPr id="4" name="Rectangle 3"/>
          <p:cNvSpPr/>
          <p:nvPr/>
        </p:nvSpPr>
        <p:spPr>
          <a:xfrm>
            <a:off x="1058537" y="1266023"/>
            <a:ext cx="10949848" cy="4745915"/>
          </a:xfrm>
          <a:prstGeom prst="rect">
            <a:avLst/>
          </a:prstGeom>
        </p:spPr>
        <p:txBody>
          <a:bodyPr wrap="square">
            <a:spAutoFit/>
          </a:bodyPr>
          <a:lstStyle/>
          <a:p>
            <a:pPr marL="342900" indent="-342900">
              <a:lnSpc>
                <a:spcPct val="90000"/>
              </a:lnSpc>
              <a:buFont typeface="Arial" panose="020B0604020202020204" pitchFamily="34" charset="0"/>
              <a:buChar char="•"/>
            </a:pPr>
            <a:r>
              <a:rPr lang="en-US" altLang="en-US" sz="2400" dirty="0"/>
              <a:t>A disability category that includes any –</a:t>
            </a:r>
          </a:p>
          <a:p>
            <a:pPr>
              <a:lnSpc>
                <a:spcPct val="90000"/>
              </a:lnSpc>
            </a:pPr>
            <a:r>
              <a:rPr lang="en-US" altLang="en-US" sz="2400" dirty="0">
                <a:solidFill>
                  <a:schemeClr val="tx2"/>
                </a:solidFill>
              </a:rPr>
              <a:t>Chronic or acute health problem</a:t>
            </a:r>
            <a:r>
              <a:rPr lang="en-US" altLang="en-US" sz="2400" dirty="0"/>
              <a:t> that</a:t>
            </a:r>
          </a:p>
          <a:p>
            <a:pPr lvl="1">
              <a:lnSpc>
                <a:spcPct val="90000"/>
              </a:lnSpc>
            </a:pPr>
            <a:endParaRPr lang="en-US" altLang="en-US" sz="2400" dirty="0"/>
          </a:p>
          <a:p>
            <a:pPr marL="342900" indent="-342900">
              <a:lnSpc>
                <a:spcPct val="90000"/>
              </a:lnSpc>
              <a:buFont typeface="Arial" panose="020B0604020202020204" pitchFamily="34" charset="0"/>
              <a:buChar char="•"/>
            </a:pPr>
            <a:r>
              <a:rPr lang="en-US" altLang="en-US" sz="2400" dirty="0"/>
              <a:t>Results in </a:t>
            </a:r>
            <a:r>
              <a:rPr lang="en-US" altLang="en-US" sz="2400" dirty="0">
                <a:solidFill>
                  <a:schemeClr val="tx2"/>
                </a:solidFill>
              </a:rPr>
              <a:t>limited strength, vitality, or alertness</a:t>
            </a:r>
            <a:r>
              <a:rPr lang="en-US" altLang="en-US" sz="2400" dirty="0"/>
              <a:t> OR a </a:t>
            </a:r>
            <a:r>
              <a:rPr lang="en-US" altLang="en-US" sz="2400" dirty="0">
                <a:solidFill>
                  <a:schemeClr val="tx2"/>
                </a:solidFill>
              </a:rPr>
              <a:t>heightened alertness to environmental stimuli</a:t>
            </a:r>
            <a:r>
              <a:rPr lang="en-US" altLang="en-US" sz="2400" dirty="0"/>
              <a:t>, and</a:t>
            </a:r>
          </a:p>
          <a:p>
            <a:pPr marL="342900" indent="-342900">
              <a:lnSpc>
                <a:spcPct val="90000"/>
              </a:lnSpc>
              <a:buFont typeface="Arial" panose="020B0604020202020204" pitchFamily="34" charset="0"/>
              <a:buChar char="•"/>
            </a:pPr>
            <a:r>
              <a:rPr lang="en-US" altLang="en-US" sz="2400" dirty="0">
                <a:solidFill>
                  <a:schemeClr val="tx2"/>
                </a:solidFill>
              </a:rPr>
              <a:t>Adversely affects a child’s educational performance</a:t>
            </a:r>
          </a:p>
          <a:p>
            <a:pPr lvl="1">
              <a:lnSpc>
                <a:spcPct val="90000"/>
              </a:lnSpc>
            </a:pPr>
            <a:endParaRPr lang="en-US" altLang="en-US" sz="2400" dirty="0"/>
          </a:p>
          <a:p>
            <a:pPr lvl="2">
              <a:lnSpc>
                <a:spcPct val="90000"/>
              </a:lnSpc>
            </a:pPr>
            <a:r>
              <a:rPr lang="en-US" altLang="en-US" sz="2400" dirty="0"/>
              <a:t>Examples:  attention deficit hyperactivity disorder, asthma, diabetes, epilepsy, a heart condition, hemophilia, lead poisoning, leukemia, nephritis, rheumatic fever, sickle cell anemia, Tourette syndrome</a:t>
            </a:r>
          </a:p>
          <a:p>
            <a:pPr lvl="2">
              <a:lnSpc>
                <a:spcPct val="90000"/>
              </a:lnSpc>
            </a:pPr>
            <a:endParaRPr lang="en-US" altLang="en-US" sz="2400" dirty="0"/>
          </a:p>
          <a:p>
            <a:pPr marL="342900" indent="-342900">
              <a:lnSpc>
                <a:spcPct val="90000"/>
              </a:lnSpc>
              <a:buFont typeface="Arial" panose="020B0604020202020204" pitchFamily="34" charset="0"/>
              <a:buChar char="•"/>
            </a:pPr>
            <a:r>
              <a:rPr lang="en-US" sz="2400" dirty="0"/>
              <a:t>Written verification of health impairment by the student’s primary health provider, if available. </a:t>
            </a:r>
            <a:endParaRPr lang="en-US" altLang="en-US" sz="2400" dirty="0"/>
          </a:p>
        </p:txBody>
      </p:sp>
    </p:spTree>
    <p:extLst>
      <p:ext uri="{BB962C8B-B14F-4D97-AF65-F5344CB8AC3E}">
        <p14:creationId xmlns:p14="http://schemas.microsoft.com/office/powerpoint/2010/main" val="26292794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1679510" y="1194318"/>
            <a:ext cx="8582090" cy="5435082"/>
          </a:xfrm>
        </p:spPr>
        <p:txBody>
          <a:bodyPr>
            <a:normAutofit/>
          </a:bodyPr>
          <a:lstStyle/>
          <a:p>
            <a:pPr indent="-279400">
              <a:buNone/>
            </a:pPr>
            <a:r>
              <a:rPr lang="en-US" sz="2400" b="1" dirty="0"/>
              <a:t>Minimum membership shall include, but not be limited to:</a:t>
            </a:r>
          </a:p>
          <a:p>
            <a:pPr indent="-279400">
              <a:spcAft>
                <a:spcPct val="20000"/>
              </a:spcAft>
              <a:buClr>
                <a:schemeClr val="tx2"/>
              </a:buClr>
              <a:buFont typeface="Wingdings" pitchFamily="2" charset="2"/>
              <a:buChar char="§"/>
            </a:pPr>
            <a:r>
              <a:rPr lang="en-US" sz="2400" dirty="0"/>
              <a:t>One or both of the pupil’s parents, a representative selected by the parent, or both.  </a:t>
            </a:r>
          </a:p>
          <a:p>
            <a:pPr indent="-279400">
              <a:spcAft>
                <a:spcPct val="20000"/>
              </a:spcAft>
              <a:buClr>
                <a:schemeClr val="tx2"/>
              </a:buClr>
              <a:buFont typeface="Wingdings" pitchFamily="2" charset="2"/>
              <a:buChar char="§"/>
            </a:pPr>
            <a:r>
              <a:rPr lang="en-US" sz="2400" dirty="0"/>
              <a:t>Administrator or administrative designee.</a:t>
            </a:r>
          </a:p>
          <a:p>
            <a:pPr indent="-279400">
              <a:spcAft>
                <a:spcPct val="20000"/>
              </a:spcAft>
              <a:buClr>
                <a:schemeClr val="tx2"/>
              </a:buClr>
              <a:buFont typeface="Wingdings" pitchFamily="2" charset="2"/>
              <a:buChar char="§"/>
            </a:pPr>
            <a:r>
              <a:rPr lang="en-US" sz="2400" dirty="0"/>
              <a:t>Special education teacher.</a:t>
            </a:r>
          </a:p>
          <a:p>
            <a:pPr indent="-279400">
              <a:spcAft>
                <a:spcPct val="20000"/>
              </a:spcAft>
              <a:buClr>
                <a:schemeClr val="tx2"/>
              </a:buClr>
              <a:buFont typeface="Wingdings" pitchFamily="2" charset="2"/>
              <a:buChar char="§"/>
            </a:pPr>
            <a:r>
              <a:rPr lang="en-US" sz="2400" dirty="0"/>
              <a:t>The student,  when 15 or over.</a:t>
            </a:r>
          </a:p>
          <a:p>
            <a:pPr indent="-279400">
              <a:spcAft>
                <a:spcPct val="20000"/>
              </a:spcAft>
              <a:buClr>
                <a:schemeClr val="tx2"/>
              </a:buClr>
              <a:buFont typeface="Wingdings" pitchFamily="2" charset="2"/>
              <a:buChar char="§"/>
            </a:pPr>
            <a:r>
              <a:rPr lang="en-US" sz="2400" dirty="0"/>
              <a:t>At least one general education </a:t>
            </a:r>
            <a:r>
              <a:rPr lang="en-US" sz="2400" dirty="0" smtClean="0"/>
              <a:t>teacher.</a:t>
            </a:r>
            <a:endParaRPr lang="en-US" sz="2400" dirty="0"/>
          </a:p>
          <a:p>
            <a:pPr indent="-279400">
              <a:spcAft>
                <a:spcPct val="20000"/>
              </a:spcAft>
              <a:buClr>
                <a:schemeClr val="tx2"/>
              </a:buClr>
              <a:buFont typeface="Wingdings" pitchFamily="2" charset="2"/>
              <a:buChar char="§"/>
            </a:pPr>
            <a:endParaRPr lang="en-US" sz="1800" dirty="0"/>
          </a:p>
        </p:txBody>
      </p:sp>
      <p:sp>
        <p:nvSpPr>
          <p:cNvPr id="2" name="TextBox 1"/>
          <p:cNvSpPr txBox="1"/>
          <p:nvPr/>
        </p:nvSpPr>
        <p:spPr>
          <a:xfrm>
            <a:off x="2809301" y="275421"/>
            <a:ext cx="4208443" cy="646331"/>
          </a:xfrm>
          <a:prstGeom prst="rect">
            <a:avLst/>
          </a:prstGeom>
          <a:noFill/>
        </p:spPr>
        <p:txBody>
          <a:bodyPr wrap="square" rtlCol="0">
            <a:spAutoFit/>
          </a:bodyPr>
          <a:lstStyle/>
          <a:p>
            <a:pPr algn="ctr">
              <a:spcAft>
                <a:spcPct val="20000"/>
              </a:spcAft>
              <a:buClr>
                <a:schemeClr val="tx2"/>
              </a:buClr>
            </a:pPr>
            <a:r>
              <a:rPr lang="en-US" sz="3600" dirty="0">
                <a:solidFill>
                  <a:schemeClr val="tx2">
                    <a:lumMod val="60000"/>
                    <a:lumOff val="40000"/>
                  </a:schemeClr>
                </a:solidFill>
                <a:latin typeface="+mj-lt"/>
              </a:rPr>
              <a:t>IEP TEAM</a:t>
            </a:r>
          </a:p>
        </p:txBody>
      </p:sp>
    </p:spTree>
    <p:extLst>
      <p:ext uri="{BB962C8B-B14F-4D97-AF65-F5344CB8AC3E}">
        <p14:creationId xmlns:p14="http://schemas.microsoft.com/office/powerpoint/2010/main" val="24901216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09600"/>
            <a:ext cx="8001000" cy="1143000"/>
          </a:xfrm>
        </p:spPr>
        <p:txBody>
          <a:bodyPr>
            <a:normAutofit fontScale="90000"/>
          </a:bodyPr>
          <a:lstStyle/>
          <a:p>
            <a:pPr algn="ctr" eaLnBrk="1" hangingPunct="1"/>
            <a:r>
              <a:rPr lang="en-US" altLang="en-US" sz="3600" dirty="0"/>
              <a:t>What is least restrictive environment?</a:t>
            </a:r>
          </a:p>
        </p:txBody>
      </p:sp>
      <p:sp>
        <p:nvSpPr>
          <p:cNvPr id="11267" name="Rectangle 3"/>
          <p:cNvSpPr>
            <a:spLocks noGrp="1" noChangeArrowheads="1"/>
          </p:cNvSpPr>
          <p:nvPr>
            <p:ph idx="1"/>
          </p:nvPr>
        </p:nvSpPr>
        <p:spPr>
          <a:xfrm>
            <a:off x="1981200" y="1981201"/>
            <a:ext cx="8229600" cy="4149725"/>
          </a:xfrm>
        </p:spPr>
        <p:txBody>
          <a:bodyPr/>
          <a:lstStyle/>
          <a:p>
            <a:pPr eaLnBrk="1" hangingPunct="1"/>
            <a:r>
              <a:rPr lang="en-US" altLang="en-US" sz="2600" dirty="0"/>
              <a:t>The least restrictive environment (LRE) is the setting in which children with disabilities may be </a:t>
            </a:r>
            <a:r>
              <a:rPr lang="en-US" altLang="en-US" sz="2600" b="1" dirty="0"/>
              <a:t>educated with typical children to the maximum extent</a:t>
            </a:r>
            <a:r>
              <a:rPr lang="en-US" altLang="en-US" sz="2600" dirty="0"/>
              <a:t> </a:t>
            </a:r>
            <a:r>
              <a:rPr lang="en-US" altLang="en-US" sz="2600" b="1" dirty="0"/>
              <a:t>possible. </a:t>
            </a:r>
            <a:r>
              <a:rPr lang="en-US" altLang="en-US" sz="2600" dirty="0"/>
              <a:t>The IEP team considers a continuum of services in developing the student’s program.</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4200" y="4229100"/>
            <a:ext cx="3429000" cy="262890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4600" y="4829175"/>
            <a:ext cx="2857500" cy="2028825"/>
          </a:xfrm>
          <a:prstGeom prst="rect">
            <a:avLst/>
          </a:prstGeom>
        </p:spPr>
      </p:pic>
    </p:spTree>
    <p:extLst>
      <p:ext uri="{BB962C8B-B14F-4D97-AF65-F5344CB8AC3E}">
        <p14:creationId xmlns:p14="http://schemas.microsoft.com/office/powerpoint/2010/main" val="40587823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lgn="ctr" eaLnBrk="1" hangingPunct="1"/>
            <a:r>
              <a:rPr lang="en-US" altLang="en-US" sz="3600" dirty="0"/>
              <a:t>What is FAPE?</a:t>
            </a:r>
          </a:p>
        </p:txBody>
      </p:sp>
      <p:sp>
        <p:nvSpPr>
          <p:cNvPr id="10243" name="Rectangle 3"/>
          <p:cNvSpPr>
            <a:spLocks noGrp="1" noChangeArrowheads="1"/>
          </p:cNvSpPr>
          <p:nvPr>
            <p:ph type="body" sz="half" idx="1"/>
          </p:nvPr>
        </p:nvSpPr>
        <p:spPr>
          <a:xfrm>
            <a:off x="1837981" y="1660683"/>
            <a:ext cx="6248400" cy="4411662"/>
          </a:xfrm>
        </p:spPr>
        <p:txBody>
          <a:bodyPr>
            <a:normAutofit/>
          </a:bodyPr>
          <a:lstStyle/>
          <a:p>
            <a:pPr eaLnBrk="1" hangingPunct="1"/>
            <a:r>
              <a:rPr lang="en-US" altLang="en-US" sz="2400" dirty="0">
                <a:solidFill>
                  <a:schemeClr val="tx1"/>
                </a:solidFill>
              </a:rPr>
              <a:t>A free, appropriate public education (FAPE) is  </a:t>
            </a:r>
          </a:p>
          <a:p>
            <a:pPr lvl="1" eaLnBrk="1" hangingPunct="1"/>
            <a:r>
              <a:rPr lang="en-US" altLang="en-US" sz="1800" b="1" dirty="0">
                <a:solidFill>
                  <a:schemeClr val="tx1"/>
                </a:solidFill>
              </a:rPr>
              <a:t>Special education</a:t>
            </a:r>
            <a:r>
              <a:rPr lang="en-US" altLang="en-US" sz="1800" dirty="0">
                <a:solidFill>
                  <a:schemeClr val="tx1"/>
                </a:solidFill>
              </a:rPr>
              <a:t> (i.e., specially designed instruction to meet the unique needs of the child); and/or </a:t>
            </a:r>
          </a:p>
          <a:p>
            <a:pPr lvl="1" eaLnBrk="1" hangingPunct="1"/>
            <a:r>
              <a:rPr lang="en-US" altLang="en-US" sz="1800" b="1" dirty="0">
                <a:solidFill>
                  <a:schemeClr val="tx1"/>
                </a:solidFill>
              </a:rPr>
              <a:t>related services</a:t>
            </a:r>
            <a:r>
              <a:rPr lang="en-US" altLang="en-US" sz="1800" dirty="0">
                <a:solidFill>
                  <a:schemeClr val="tx1"/>
                </a:solidFill>
              </a:rPr>
              <a:t> (such as speech/language, occupational therapy, </a:t>
            </a:r>
            <a:r>
              <a:rPr lang="en-US" altLang="en-US" sz="1800" dirty="0" err="1" smtClean="0">
                <a:solidFill>
                  <a:schemeClr val="tx1"/>
                </a:solidFill>
              </a:rPr>
              <a:t>etc</a:t>
            </a:r>
            <a:r>
              <a:rPr lang="en-US" altLang="en-US" sz="1800" dirty="0" smtClean="0">
                <a:solidFill>
                  <a:schemeClr val="tx1"/>
                </a:solidFill>
              </a:rPr>
              <a:t>)</a:t>
            </a:r>
            <a:endParaRPr lang="en-US" altLang="en-US" sz="1800" dirty="0">
              <a:solidFill>
                <a:schemeClr val="tx1"/>
              </a:solidFill>
            </a:endParaRPr>
          </a:p>
          <a:p>
            <a:pPr lvl="1" eaLnBrk="1" hangingPunct="1">
              <a:buFont typeface="Wingdings" panose="05000000000000000000" pitchFamily="2" charset="2"/>
              <a:buNone/>
            </a:pPr>
            <a:r>
              <a:rPr lang="en-US" altLang="en-US" sz="1800" dirty="0">
                <a:solidFill>
                  <a:schemeClr val="tx1"/>
                </a:solidFill>
              </a:rPr>
              <a:t>that allow the child to make reasonable educational progress </a:t>
            </a:r>
          </a:p>
          <a:p>
            <a:pPr lvl="1" eaLnBrk="1" hangingPunct="1">
              <a:buFont typeface="Wingdings" panose="05000000000000000000" pitchFamily="2" charset="2"/>
              <a:buNone/>
            </a:pPr>
            <a:r>
              <a:rPr lang="en-US" altLang="en-US" sz="1800" dirty="0">
                <a:solidFill>
                  <a:schemeClr val="tx1"/>
                </a:solidFill>
              </a:rPr>
              <a:t>		-- in academics, socialization, adaptive skills, 	   language and communication, and behavior</a:t>
            </a:r>
          </a:p>
          <a:p>
            <a:pPr marL="914400" lvl="2" indent="0" eaLnBrk="1" hangingPunct="1">
              <a:buNone/>
            </a:pPr>
            <a:endParaRPr lang="en-US" altLang="en-US" sz="2400" dirty="0">
              <a:solidFill>
                <a:schemeClr val="tx2"/>
              </a:solidFill>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13495" y="409350"/>
            <a:ext cx="2899272" cy="1855534"/>
          </a:xfrm>
          <a:prstGeom prst="rect">
            <a:avLst/>
          </a:prstGeom>
        </p:spPr>
      </p:pic>
    </p:spTree>
    <p:extLst>
      <p:ext uri="{BB962C8B-B14F-4D97-AF65-F5344CB8AC3E}">
        <p14:creationId xmlns:p14="http://schemas.microsoft.com/office/powerpoint/2010/main" val="11569102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0329" y="269547"/>
            <a:ext cx="8911687" cy="1280890"/>
          </a:xfrm>
        </p:spPr>
        <p:txBody>
          <a:bodyPr>
            <a:normAutofit fontScale="90000"/>
          </a:bodyPr>
          <a:lstStyle/>
          <a:p>
            <a:pPr algn="ctr"/>
            <a:r>
              <a:rPr lang="en-US" sz="3600" dirty="0"/>
              <a:t>PRIMARY SPECIAL EDUCATION SERVICES</a:t>
            </a:r>
            <a:r>
              <a:rPr lang="en-US" dirty="0"/>
              <a:t/>
            </a:r>
            <a:br>
              <a:rPr lang="en-US" dirty="0"/>
            </a:br>
            <a:endParaRPr lang="en-US" dirty="0"/>
          </a:p>
        </p:txBody>
      </p:sp>
      <p:sp>
        <p:nvSpPr>
          <p:cNvPr id="35843" name="Rectangle 3"/>
          <p:cNvSpPr>
            <a:spLocks noGrp="1" noChangeArrowheads="1"/>
          </p:cNvSpPr>
          <p:nvPr>
            <p:ph idx="1"/>
          </p:nvPr>
        </p:nvSpPr>
        <p:spPr>
          <a:xfrm>
            <a:off x="1606158" y="1231641"/>
            <a:ext cx="8128000" cy="5463327"/>
          </a:xfrm>
        </p:spPr>
        <p:txBody>
          <a:bodyPr>
            <a:noAutofit/>
          </a:bodyPr>
          <a:lstStyle/>
          <a:p>
            <a:pPr>
              <a:buClr>
                <a:schemeClr val="tx1"/>
              </a:buClr>
              <a:buSzPct val="135000"/>
              <a:buFont typeface="Wingdings" pitchFamily="2" charset="2"/>
              <a:buChar char="§"/>
              <a:tabLst>
                <a:tab pos="465138" algn="l"/>
              </a:tabLst>
            </a:pPr>
            <a:r>
              <a:rPr lang="en-US" sz="2000" dirty="0"/>
              <a:t>Specialized Academic Instruction </a:t>
            </a:r>
            <a:r>
              <a:rPr lang="en-US" sz="2000" dirty="0" smtClean="0"/>
              <a:t>(SAI) in a variety of settings:</a:t>
            </a:r>
            <a:endParaRPr lang="en-US" sz="2000" dirty="0"/>
          </a:p>
          <a:p>
            <a:pPr lvl="1">
              <a:spcBef>
                <a:spcPts val="200"/>
              </a:spcBef>
              <a:buClr>
                <a:schemeClr val="tx1"/>
              </a:buClr>
              <a:buSzPct val="135000"/>
              <a:buNone/>
              <a:tabLst>
                <a:tab pos="465138" algn="l"/>
              </a:tabLst>
            </a:pPr>
            <a:r>
              <a:rPr lang="en-US" dirty="0"/>
              <a:t>	In General Education with supports provided as needed in the classroom</a:t>
            </a:r>
          </a:p>
          <a:p>
            <a:pPr lvl="1">
              <a:spcBef>
                <a:spcPts val="200"/>
              </a:spcBef>
              <a:buClr>
                <a:schemeClr val="tx1"/>
              </a:buClr>
              <a:buSzPct val="135000"/>
              <a:buNone/>
              <a:tabLst>
                <a:tab pos="465138" algn="l"/>
              </a:tabLst>
            </a:pPr>
            <a:r>
              <a:rPr lang="en-US" dirty="0"/>
              <a:t>	In General Education with “pull out” services in area of need</a:t>
            </a:r>
          </a:p>
          <a:p>
            <a:pPr lvl="1">
              <a:spcBef>
                <a:spcPts val="200"/>
              </a:spcBef>
              <a:buClr>
                <a:schemeClr val="tx1"/>
              </a:buClr>
              <a:buSzPct val="135000"/>
              <a:buNone/>
              <a:tabLst>
                <a:tab pos="465138" algn="l"/>
              </a:tabLst>
            </a:pPr>
            <a:r>
              <a:rPr lang="en-US" dirty="0"/>
              <a:t>	In Special Education Classes</a:t>
            </a:r>
          </a:p>
          <a:p>
            <a:pPr lvl="1">
              <a:spcBef>
                <a:spcPts val="200"/>
              </a:spcBef>
              <a:buClr>
                <a:schemeClr val="tx1"/>
              </a:buClr>
              <a:buSzPct val="135000"/>
              <a:buNone/>
              <a:tabLst>
                <a:tab pos="465138" algn="l"/>
              </a:tabLst>
            </a:pPr>
            <a:r>
              <a:rPr lang="en-US" dirty="0"/>
              <a:t>	In Nonpublic School (NPS)</a:t>
            </a:r>
          </a:p>
          <a:p>
            <a:pPr>
              <a:lnSpc>
                <a:spcPct val="80000"/>
              </a:lnSpc>
              <a:buClr>
                <a:schemeClr val="tx1"/>
              </a:buClr>
              <a:buSzPct val="135000"/>
              <a:buFont typeface="Wingdings" pitchFamily="2" charset="2"/>
              <a:buChar char="§"/>
              <a:tabLst>
                <a:tab pos="465138" algn="l"/>
              </a:tabLst>
            </a:pPr>
            <a:r>
              <a:rPr lang="en-US" sz="2000" dirty="0"/>
              <a:t>Speech and Language</a:t>
            </a:r>
          </a:p>
          <a:p>
            <a:pPr>
              <a:lnSpc>
                <a:spcPct val="80000"/>
              </a:lnSpc>
              <a:buClr>
                <a:schemeClr val="tx1"/>
              </a:buClr>
              <a:buSzPct val="135000"/>
              <a:buFont typeface="Wingdings" pitchFamily="2" charset="2"/>
              <a:buChar char="§"/>
              <a:tabLst>
                <a:tab pos="465138" algn="l"/>
              </a:tabLst>
            </a:pPr>
            <a:r>
              <a:rPr lang="en-US" sz="2000" dirty="0"/>
              <a:t>Intensive Individualized Instruction-(Extra Adult Support)</a:t>
            </a:r>
          </a:p>
          <a:p>
            <a:pPr>
              <a:lnSpc>
                <a:spcPct val="80000"/>
              </a:lnSpc>
              <a:buClr>
                <a:schemeClr val="tx1"/>
              </a:buClr>
              <a:buSzPct val="135000"/>
              <a:buFont typeface="Wingdings" pitchFamily="2" charset="2"/>
              <a:buChar char="§"/>
              <a:tabLst>
                <a:tab pos="465138" algn="l"/>
              </a:tabLst>
            </a:pPr>
            <a:r>
              <a:rPr lang="en-US" sz="2000" dirty="0"/>
              <a:t>Adapted P.E.</a:t>
            </a:r>
          </a:p>
          <a:p>
            <a:pPr>
              <a:lnSpc>
                <a:spcPct val="80000"/>
              </a:lnSpc>
              <a:buClr>
                <a:schemeClr val="tx1"/>
              </a:buClr>
              <a:buSzPct val="135000"/>
              <a:buFont typeface="Wingdings" pitchFamily="2" charset="2"/>
              <a:buChar char="§"/>
              <a:tabLst>
                <a:tab pos="465138" algn="l"/>
              </a:tabLst>
            </a:pPr>
            <a:r>
              <a:rPr lang="en-US" sz="2000" dirty="0"/>
              <a:t>Vocation Assessment/Guidance</a:t>
            </a:r>
          </a:p>
          <a:p>
            <a:pPr>
              <a:lnSpc>
                <a:spcPct val="80000"/>
              </a:lnSpc>
              <a:buClr>
                <a:schemeClr val="tx1"/>
              </a:buClr>
              <a:buSzPct val="135000"/>
              <a:buFont typeface="Wingdings" pitchFamily="2" charset="2"/>
              <a:buChar char="§"/>
              <a:tabLst>
                <a:tab pos="465138" algn="l"/>
              </a:tabLst>
            </a:pPr>
            <a:r>
              <a:rPr lang="en-US" sz="2000" dirty="0"/>
              <a:t>Travel Training (including mobility)</a:t>
            </a:r>
          </a:p>
          <a:p>
            <a:pPr>
              <a:lnSpc>
                <a:spcPct val="80000"/>
              </a:lnSpc>
              <a:buClr>
                <a:schemeClr val="tx1"/>
              </a:buClr>
              <a:buSzPct val="135000"/>
              <a:buFont typeface="Wingdings" pitchFamily="2" charset="2"/>
              <a:buChar char="§"/>
              <a:tabLst>
                <a:tab pos="465138" algn="l"/>
              </a:tabLst>
            </a:pPr>
            <a:r>
              <a:rPr lang="en-US" sz="2000" dirty="0"/>
              <a:t>Individual – Small Groups – (Preschool)</a:t>
            </a:r>
          </a:p>
          <a:p>
            <a:pPr>
              <a:lnSpc>
                <a:spcPct val="80000"/>
              </a:lnSpc>
              <a:buClr>
                <a:schemeClr val="tx1"/>
              </a:buClr>
              <a:buSzPct val="135000"/>
              <a:buFont typeface="Wingdings" pitchFamily="2" charset="2"/>
              <a:buChar char="§"/>
              <a:tabLst>
                <a:tab pos="465138" algn="l"/>
              </a:tabLst>
            </a:pPr>
            <a:endParaRPr lang="en-US" sz="2000" dirty="0"/>
          </a:p>
        </p:txBody>
      </p:sp>
    </p:spTree>
    <p:extLst>
      <p:ext uri="{BB962C8B-B14F-4D97-AF65-F5344CB8AC3E}">
        <p14:creationId xmlns:p14="http://schemas.microsoft.com/office/powerpoint/2010/main" val="3977021053"/>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2032000" y="1543050"/>
            <a:ext cx="8128000" cy="5314950"/>
          </a:xfrm>
        </p:spPr>
        <p:txBody>
          <a:bodyPr numCol="2"/>
          <a:lstStyle/>
          <a:p>
            <a:pPr>
              <a:lnSpc>
                <a:spcPct val="150000"/>
              </a:lnSpc>
              <a:spcBef>
                <a:spcPts val="336"/>
              </a:spcBef>
              <a:buClr>
                <a:schemeClr val="tx2"/>
              </a:buClr>
              <a:buFont typeface="Wingdings" pitchFamily="2" charset="2"/>
              <a:buChar char="§"/>
            </a:pPr>
            <a:r>
              <a:rPr lang="en-US" sz="1600" dirty="0"/>
              <a:t>Speech and Language</a:t>
            </a:r>
          </a:p>
          <a:p>
            <a:pPr>
              <a:lnSpc>
                <a:spcPct val="150000"/>
              </a:lnSpc>
              <a:spcBef>
                <a:spcPts val="336"/>
              </a:spcBef>
              <a:buClr>
                <a:schemeClr val="tx2"/>
              </a:buClr>
              <a:buFont typeface="Wingdings" pitchFamily="2" charset="2"/>
              <a:buChar char="§"/>
            </a:pPr>
            <a:r>
              <a:rPr lang="en-US" sz="1600" dirty="0"/>
              <a:t>Adapted Physical Education</a:t>
            </a:r>
          </a:p>
          <a:p>
            <a:pPr>
              <a:lnSpc>
                <a:spcPct val="150000"/>
              </a:lnSpc>
              <a:spcBef>
                <a:spcPts val="336"/>
              </a:spcBef>
              <a:buClr>
                <a:schemeClr val="tx2"/>
              </a:buClr>
              <a:buFont typeface="Wingdings" pitchFamily="2" charset="2"/>
              <a:buChar char="§"/>
            </a:pPr>
            <a:r>
              <a:rPr lang="en-US" sz="1600" dirty="0"/>
              <a:t>Occupational Therapy</a:t>
            </a:r>
          </a:p>
          <a:p>
            <a:pPr>
              <a:lnSpc>
                <a:spcPct val="150000"/>
              </a:lnSpc>
              <a:spcBef>
                <a:spcPts val="336"/>
              </a:spcBef>
              <a:buClr>
                <a:schemeClr val="tx2"/>
              </a:buClr>
              <a:buFont typeface="Wingdings" pitchFamily="2" charset="2"/>
              <a:buChar char="§"/>
            </a:pPr>
            <a:r>
              <a:rPr lang="en-US" sz="1600" dirty="0"/>
              <a:t>Physical Therapy</a:t>
            </a:r>
          </a:p>
          <a:p>
            <a:pPr>
              <a:lnSpc>
                <a:spcPct val="150000"/>
              </a:lnSpc>
              <a:spcBef>
                <a:spcPts val="336"/>
              </a:spcBef>
              <a:buClr>
                <a:schemeClr val="tx2"/>
              </a:buClr>
              <a:buFont typeface="Wingdings" pitchFamily="2" charset="2"/>
              <a:buChar char="§"/>
            </a:pPr>
            <a:r>
              <a:rPr lang="en-US" sz="1600" dirty="0"/>
              <a:t>Specialized Vision Services</a:t>
            </a:r>
          </a:p>
          <a:p>
            <a:pPr>
              <a:lnSpc>
                <a:spcPct val="150000"/>
              </a:lnSpc>
              <a:spcBef>
                <a:spcPts val="336"/>
              </a:spcBef>
              <a:buClr>
                <a:schemeClr val="tx2"/>
              </a:buClr>
              <a:buFont typeface="Wingdings" pitchFamily="2" charset="2"/>
              <a:buChar char="§"/>
            </a:pPr>
            <a:r>
              <a:rPr lang="en-US" sz="1600" dirty="0"/>
              <a:t>Individual Counseling</a:t>
            </a:r>
          </a:p>
          <a:p>
            <a:pPr>
              <a:lnSpc>
                <a:spcPct val="150000"/>
              </a:lnSpc>
              <a:spcBef>
                <a:spcPts val="336"/>
              </a:spcBef>
              <a:buClr>
                <a:schemeClr val="tx2"/>
              </a:buClr>
              <a:buFont typeface="Wingdings" pitchFamily="2" charset="2"/>
              <a:buChar char="§"/>
            </a:pPr>
            <a:r>
              <a:rPr lang="en-US" sz="1600" dirty="0"/>
              <a:t>Counseling and Guidance</a:t>
            </a:r>
          </a:p>
          <a:p>
            <a:pPr>
              <a:lnSpc>
                <a:spcPct val="150000"/>
              </a:lnSpc>
              <a:spcBef>
                <a:spcPts val="336"/>
              </a:spcBef>
              <a:buClr>
                <a:schemeClr val="tx2"/>
              </a:buClr>
              <a:buFont typeface="Wingdings" pitchFamily="2" charset="2"/>
              <a:buChar char="§"/>
            </a:pPr>
            <a:r>
              <a:rPr lang="en-US" sz="1600" dirty="0"/>
              <a:t>Psychological Services (Other than Assessment and Development of IEP)</a:t>
            </a:r>
          </a:p>
          <a:p>
            <a:pPr>
              <a:lnSpc>
                <a:spcPct val="150000"/>
              </a:lnSpc>
              <a:spcBef>
                <a:spcPts val="336"/>
              </a:spcBef>
              <a:buClr>
                <a:schemeClr val="tx2"/>
              </a:buClr>
              <a:buFont typeface="Wingdings" pitchFamily="2" charset="2"/>
              <a:buChar char="§"/>
            </a:pPr>
            <a:r>
              <a:rPr lang="en-US" sz="1600" dirty="0"/>
              <a:t>Parent Counseling</a:t>
            </a:r>
          </a:p>
          <a:p>
            <a:pPr>
              <a:lnSpc>
                <a:spcPct val="150000"/>
              </a:lnSpc>
              <a:spcBef>
                <a:spcPts val="336"/>
              </a:spcBef>
              <a:buClr>
                <a:schemeClr val="tx2"/>
              </a:buClr>
              <a:buFont typeface="Wingdings" pitchFamily="2" charset="2"/>
              <a:buChar char="§"/>
            </a:pPr>
            <a:r>
              <a:rPr lang="en-US" sz="1600" dirty="0"/>
              <a:t>Health and Nursing Services</a:t>
            </a:r>
          </a:p>
          <a:p>
            <a:pPr>
              <a:lnSpc>
                <a:spcPct val="150000"/>
              </a:lnSpc>
              <a:spcBef>
                <a:spcPts val="336"/>
              </a:spcBef>
              <a:buClr>
                <a:schemeClr val="tx2"/>
              </a:buClr>
              <a:buFont typeface="Wingdings" pitchFamily="2" charset="2"/>
              <a:buChar char="§"/>
            </a:pPr>
            <a:r>
              <a:rPr lang="en-US" sz="1600" dirty="0"/>
              <a:t>Social Work Services</a:t>
            </a:r>
          </a:p>
          <a:p>
            <a:pPr>
              <a:lnSpc>
                <a:spcPct val="150000"/>
              </a:lnSpc>
              <a:spcBef>
                <a:spcPts val="336"/>
              </a:spcBef>
              <a:buClr>
                <a:schemeClr val="tx2"/>
              </a:buClr>
              <a:buFont typeface="Wingdings" pitchFamily="2" charset="2"/>
              <a:buChar char="§"/>
            </a:pPr>
            <a:r>
              <a:rPr lang="en-US" sz="1600" dirty="0"/>
              <a:t>Audiological Services</a:t>
            </a:r>
          </a:p>
          <a:p>
            <a:pPr>
              <a:lnSpc>
                <a:spcPct val="150000"/>
              </a:lnSpc>
              <a:spcBef>
                <a:spcPts val="336"/>
              </a:spcBef>
              <a:buClr>
                <a:schemeClr val="tx2"/>
              </a:buClr>
              <a:buFont typeface="Wingdings" pitchFamily="2" charset="2"/>
              <a:buChar char="§"/>
            </a:pPr>
            <a:r>
              <a:rPr lang="en-US" sz="1600" dirty="0"/>
              <a:t>Orientation and Mobility Instruction</a:t>
            </a:r>
          </a:p>
          <a:p>
            <a:pPr>
              <a:lnSpc>
                <a:spcPct val="150000"/>
              </a:lnSpc>
              <a:spcBef>
                <a:spcPts val="336"/>
              </a:spcBef>
              <a:buClr>
                <a:schemeClr val="tx2"/>
              </a:buClr>
              <a:buFont typeface="Wingdings" pitchFamily="2" charset="2"/>
              <a:buChar char="§"/>
            </a:pPr>
            <a:r>
              <a:rPr lang="en-US" sz="1600" dirty="0"/>
              <a:t>Recreation Services</a:t>
            </a:r>
          </a:p>
          <a:p>
            <a:pPr>
              <a:lnSpc>
                <a:spcPct val="150000"/>
              </a:lnSpc>
              <a:spcBef>
                <a:spcPts val="336"/>
              </a:spcBef>
              <a:buClr>
                <a:schemeClr val="tx2"/>
              </a:buClr>
              <a:buFont typeface="Wingdings" pitchFamily="2" charset="2"/>
              <a:buChar char="§"/>
            </a:pPr>
            <a:r>
              <a:rPr lang="en-US" sz="1600" dirty="0"/>
              <a:t>Specialized Services for low incidence disabilities</a:t>
            </a:r>
          </a:p>
          <a:p>
            <a:pPr>
              <a:lnSpc>
                <a:spcPct val="150000"/>
              </a:lnSpc>
              <a:spcBef>
                <a:spcPts val="336"/>
              </a:spcBef>
              <a:buClr>
                <a:schemeClr val="tx2"/>
              </a:buClr>
              <a:buFont typeface="Wingdings" pitchFamily="2" charset="2"/>
              <a:buChar char="§"/>
            </a:pPr>
            <a:r>
              <a:rPr lang="en-US" sz="1600" dirty="0"/>
              <a:t>Interpreter Services</a:t>
            </a:r>
          </a:p>
          <a:p>
            <a:pPr>
              <a:lnSpc>
                <a:spcPct val="150000"/>
              </a:lnSpc>
              <a:spcBef>
                <a:spcPts val="336"/>
              </a:spcBef>
              <a:buClr>
                <a:schemeClr val="tx2"/>
              </a:buClr>
              <a:buFont typeface="Wingdings" pitchFamily="2" charset="2"/>
              <a:buChar char="§"/>
            </a:pPr>
            <a:r>
              <a:rPr lang="en-US" sz="1600" dirty="0"/>
              <a:t>Assistive Technology Services</a:t>
            </a:r>
          </a:p>
          <a:p>
            <a:pPr>
              <a:lnSpc>
                <a:spcPct val="150000"/>
              </a:lnSpc>
              <a:spcBef>
                <a:spcPts val="336"/>
              </a:spcBef>
              <a:buClr>
                <a:schemeClr val="tx2"/>
              </a:buClr>
              <a:buFont typeface="Wingdings" pitchFamily="2" charset="2"/>
              <a:buChar char="§"/>
            </a:pPr>
            <a:r>
              <a:rPr lang="en-US" sz="1600" dirty="0"/>
              <a:t>Specialized Deaf and Hard of Hearing Services</a:t>
            </a:r>
          </a:p>
          <a:p>
            <a:pPr>
              <a:lnSpc>
                <a:spcPct val="150000"/>
              </a:lnSpc>
              <a:spcBef>
                <a:spcPts val="336"/>
              </a:spcBef>
              <a:buClr>
                <a:schemeClr val="tx2"/>
              </a:buClr>
              <a:buFont typeface="Wingdings" pitchFamily="2" charset="2"/>
              <a:buChar char="§"/>
            </a:pPr>
            <a:r>
              <a:rPr lang="en-US" sz="1600" dirty="0"/>
              <a:t>Behavior Intervention Services</a:t>
            </a:r>
          </a:p>
          <a:p>
            <a:pPr>
              <a:lnSpc>
                <a:spcPct val="150000"/>
              </a:lnSpc>
              <a:spcBef>
                <a:spcPts val="336"/>
              </a:spcBef>
              <a:buClr>
                <a:schemeClr val="tx2"/>
              </a:buClr>
              <a:buFont typeface="Wingdings" pitchFamily="2" charset="2"/>
              <a:buChar char="§"/>
            </a:pPr>
            <a:r>
              <a:rPr lang="en-US" sz="1600" dirty="0"/>
              <a:t>Braille Transcription</a:t>
            </a:r>
          </a:p>
          <a:p>
            <a:pPr>
              <a:lnSpc>
                <a:spcPct val="150000"/>
              </a:lnSpc>
              <a:spcBef>
                <a:spcPts val="336"/>
              </a:spcBef>
              <a:buClr>
                <a:schemeClr val="tx2"/>
              </a:buClr>
              <a:buFont typeface="Wingdings" pitchFamily="2" charset="2"/>
              <a:buChar char="§"/>
            </a:pPr>
            <a:r>
              <a:rPr lang="en-US" sz="1600" dirty="0"/>
              <a:t>Specialized Orthopedic Services</a:t>
            </a:r>
          </a:p>
          <a:p>
            <a:pPr>
              <a:lnSpc>
                <a:spcPct val="150000"/>
              </a:lnSpc>
              <a:spcBef>
                <a:spcPts val="336"/>
              </a:spcBef>
              <a:buClr>
                <a:schemeClr val="tx2"/>
              </a:buClr>
              <a:buFont typeface="Wingdings" pitchFamily="2" charset="2"/>
              <a:buChar char="§"/>
            </a:pPr>
            <a:r>
              <a:rPr lang="en-US" sz="1600" dirty="0"/>
              <a:t>Notetaking Services</a:t>
            </a:r>
          </a:p>
        </p:txBody>
      </p:sp>
      <p:sp>
        <p:nvSpPr>
          <p:cNvPr id="2" name="TextBox 1"/>
          <p:cNvSpPr txBox="1"/>
          <p:nvPr/>
        </p:nvSpPr>
        <p:spPr>
          <a:xfrm>
            <a:off x="3602515" y="407624"/>
            <a:ext cx="4373697" cy="837473"/>
          </a:xfrm>
          <a:prstGeom prst="rect">
            <a:avLst/>
          </a:prstGeom>
          <a:noFill/>
        </p:spPr>
        <p:txBody>
          <a:bodyPr wrap="square" rtlCol="0">
            <a:spAutoFit/>
          </a:bodyPr>
          <a:lstStyle/>
          <a:p>
            <a:pPr algn="ctr">
              <a:lnSpc>
                <a:spcPct val="150000"/>
              </a:lnSpc>
              <a:spcBef>
                <a:spcPts val="336"/>
              </a:spcBef>
              <a:buClr>
                <a:schemeClr val="tx2"/>
              </a:buClr>
            </a:pPr>
            <a:r>
              <a:rPr lang="en-US" sz="3600" dirty="0">
                <a:solidFill>
                  <a:schemeClr val="tx2">
                    <a:lumMod val="60000"/>
                    <a:lumOff val="40000"/>
                  </a:schemeClr>
                </a:solidFill>
              </a:rPr>
              <a:t>RELATED SERVICES</a:t>
            </a:r>
          </a:p>
        </p:txBody>
      </p:sp>
    </p:spTree>
    <p:extLst>
      <p:ext uri="{BB962C8B-B14F-4D97-AF65-F5344CB8AC3E}">
        <p14:creationId xmlns:p14="http://schemas.microsoft.com/office/powerpoint/2010/main" val="198920057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Compliance</a:t>
            </a:r>
          </a:p>
        </p:txBody>
      </p:sp>
      <p:sp>
        <p:nvSpPr>
          <p:cNvPr id="3" name="Content Placeholder 2"/>
          <p:cNvSpPr>
            <a:spLocks noGrp="1"/>
          </p:cNvSpPr>
          <p:nvPr>
            <p:ph idx="1"/>
          </p:nvPr>
        </p:nvSpPr>
        <p:spPr>
          <a:xfrm>
            <a:off x="2490060" y="1692926"/>
            <a:ext cx="8915400" cy="3777622"/>
          </a:xfrm>
        </p:spPr>
        <p:txBody>
          <a:bodyPr/>
          <a:lstStyle/>
          <a:p>
            <a:r>
              <a:rPr lang="en-US" dirty="0">
                <a:latin typeface="+mj-lt"/>
              </a:rPr>
              <a:t>State requires 100% compliance on all timelines and all IEPs</a:t>
            </a:r>
          </a:p>
          <a:p>
            <a:r>
              <a:rPr lang="en-US" dirty="0">
                <a:latin typeface="+mj-lt"/>
              </a:rPr>
              <a:t>General education teachers are required members of the team</a:t>
            </a:r>
          </a:p>
          <a:p>
            <a:r>
              <a:rPr lang="en-US" dirty="0">
                <a:latin typeface="+mj-lt"/>
              </a:rPr>
              <a:t>General education teachers are also responsible for implementing the IEP</a:t>
            </a:r>
          </a:p>
          <a:p>
            <a:pPr lvl="1"/>
            <a:r>
              <a:rPr lang="en-US">
                <a:latin typeface="+mj-lt"/>
              </a:rPr>
              <a:t>accommodations/modifications</a:t>
            </a:r>
            <a:endParaRPr lang="en-US" dirty="0">
              <a:latin typeface="+mj-lt"/>
            </a:endParaRPr>
          </a:p>
          <a:p>
            <a:pPr lvl="1"/>
            <a:r>
              <a:rPr lang="en-US" dirty="0">
                <a:latin typeface="+mj-lt"/>
              </a:rPr>
              <a:t>Goals</a:t>
            </a:r>
          </a:p>
          <a:p>
            <a:pPr lvl="1"/>
            <a:r>
              <a:rPr lang="en-US" dirty="0">
                <a:latin typeface="+mj-lt"/>
              </a:rPr>
              <a:t>Behavior plans</a:t>
            </a:r>
          </a:p>
          <a:p>
            <a:pPr lvl="1"/>
            <a:r>
              <a:rPr lang="en-US" dirty="0">
                <a:latin typeface="+mj-lt"/>
              </a:rPr>
              <a:t>Data collection/work samples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2312" y="3495917"/>
            <a:ext cx="3215433" cy="3036798"/>
          </a:xfrm>
          <a:prstGeom prst="rect">
            <a:avLst/>
          </a:prstGeom>
        </p:spPr>
      </p:pic>
    </p:spTree>
    <p:extLst>
      <p:ext uri="{BB962C8B-B14F-4D97-AF65-F5344CB8AC3E}">
        <p14:creationId xmlns:p14="http://schemas.microsoft.com/office/powerpoint/2010/main" val="20579945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pPr algn="ctr" eaLnBrk="1" hangingPunct="1"/>
            <a:r>
              <a:rPr lang="en-US" altLang="en-US" sz="3600" dirty="0"/>
              <a:t>The Basic Promise</a:t>
            </a:r>
          </a:p>
        </p:txBody>
      </p:sp>
      <p:sp>
        <p:nvSpPr>
          <p:cNvPr id="9219" name="Rectangle 3"/>
          <p:cNvSpPr>
            <a:spLocks noGrp="1" noChangeArrowheads="1"/>
          </p:cNvSpPr>
          <p:nvPr>
            <p:ph type="body" sz="half" idx="1"/>
          </p:nvPr>
        </p:nvSpPr>
        <p:spPr>
          <a:xfrm>
            <a:off x="1468915" y="1520958"/>
            <a:ext cx="5384800" cy="4411662"/>
          </a:xfrm>
        </p:spPr>
        <p:txBody>
          <a:bodyPr>
            <a:normAutofit/>
          </a:bodyPr>
          <a:lstStyle/>
          <a:p>
            <a:pPr eaLnBrk="1" hangingPunct="1">
              <a:lnSpc>
                <a:spcPct val="90000"/>
              </a:lnSpc>
            </a:pPr>
            <a:r>
              <a:rPr lang="en-US" altLang="en-US" sz="2400" dirty="0"/>
              <a:t>All children with disabilities are entitled to </a:t>
            </a:r>
          </a:p>
          <a:p>
            <a:pPr eaLnBrk="1" hangingPunct="1">
              <a:lnSpc>
                <a:spcPct val="90000"/>
              </a:lnSpc>
            </a:pPr>
            <a:endParaRPr lang="en-US" altLang="en-US" sz="2400" dirty="0"/>
          </a:p>
          <a:p>
            <a:pPr lvl="1" eaLnBrk="1" hangingPunct="1">
              <a:lnSpc>
                <a:spcPct val="90000"/>
              </a:lnSpc>
            </a:pPr>
            <a:r>
              <a:rPr lang="en-US" altLang="en-US" sz="1800" dirty="0"/>
              <a:t>A free, appropriate, public education (FAPE)</a:t>
            </a:r>
          </a:p>
          <a:p>
            <a:pPr lvl="1" eaLnBrk="1" hangingPunct="1">
              <a:lnSpc>
                <a:spcPct val="90000"/>
              </a:lnSpc>
            </a:pPr>
            <a:endParaRPr lang="en-US" altLang="en-US" sz="1800" dirty="0"/>
          </a:p>
          <a:p>
            <a:pPr lvl="1" eaLnBrk="1" hangingPunct="1">
              <a:lnSpc>
                <a:spcPct val="90000"/>
              </a:lnSpc>
            </a:pPr>
            <a:r>
              <a:rPr lang="en-US" altLang="en-US" sz="1800" dirty="0"/>
              <a:t>In the least restrictive environment (LRE)</a:t>
            </a:r>
          </a:p>
          <a:p>
            <a:pPr lvl="1" eaLnBrk="1" hangingPunct="1">
              <a:lnSpc>
                <a:spcPct val="90000"/>
              </a:lnSpc>
            </a:pPr>
            <a:endParaRPr lang="en-US" altLang="en-US" sz="1800" dirty="0"/>
          </a:p>
          <a:p>
            <a:pPr lvl="1" eaLnBrk="1" hangingPunct="1">
              <a:lnSpc>
                <a:spcPct val="90000"/>
              </a:lnSpc>
            </a:pPr>
            <a:r>
              <a:rPr lang="en-US" altLang="en-US" sz="1800" dirty="0"/>
              <a:t>Pursuant to an Individualized Education Program (IEP)</a:t>
            </a:r>
          </a:p>
        </p:txBody>
      </p:sp>
      <p:pic>
        <p:nvPicPr>
          <p:cNvPr id="3" name="Online Image Placeholder 2"/>
          <p:cNvPicPr>
            <a:picLocks noGrp="1" noChangeAspect="1"/>
          </p:cNvPicPr>
          <p:nvPr>
            <p:ph type="clipArt" sz="half" idx="2"/>
          </p:nvPr>
        </p:nvPicPr>
        <p:blipFill>
          <a:blip r:embed="rId2" cstate="print">
            <a:extLst>
              <a:ext uri="{28A0092B-C50C-407E-A947-70E740481C1C}">
                <a14:useLocalDpi xmlns:a14="http://schemas.microsoft.com/office/drawing/2010/main" val="0"/>
              </a:ext>
            </a:extLst>
          </a:blip>
          <a:stretch>
            <a:fillRect/>
          </a:stretch>
        </p:blipFill>
        <p:spPr>
          <a:xfrm>
            <a:off x="6948884" y="2345599"/>
            <a:ext cx="3882231" cy="3158989"/>
          </a:xfrm>
        </p:spPr>
      </p:pic>
    </p:spTree>
    <p:extLst>
      <p:ext uri="{BB962C8B-B14F-4D97-AF65-F5344CB8AC3E}">
        <p14:creationId xmlns:p14="http://schemas.microsoft.com/office/powerpoint/2010/main" val="1671083288"/>
      </p:ext>
    </p:extLst>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867887"/>
          </a:xfrm>
        </p:spPr>
        <p:txBody>
          <a:bodyPr>
            <a:normAutofit/>
          </a:bodyPr>
          <a:lstStyle/>
          <a:p>
            <a:pPr algn="ctr"/>
            <a:r>
              <a:rPr lang="en-US" dirty="0"/>
              <a:t/>
            </a:r>
            <a:br>
              <a:rPr lang="en-US" dirty="0"/>
            </a:br>
            <a:r>
              <a:rPr lang="en-US" dirty="0"/>
              <a:t/>
            </a:r>
            <a:br>
              <a:rPr lang="en-US" dirty="0"/>
            </a:br>
            <a:r>
              <a:rPr lang="en-US" sz="3600" dirty="0"/>
              <a:t>Questions?</a:t>
            </a:r>
          </a:p>
        </p:txBody>
      </p:sp>
    </p:spTree>
    <p:extLst>
      <p:ext uri="{BB962C8B-B14F-4D97-AF65-F5344CB8AC3E}">
        <p14:creationId xmlns:p14="http://schemas.microsoft.com/office/powerpoint/2010/main" val="42878155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to </a:t>
            </a:r>
            <a:r>
              <a:rPr lang="en-US" smtClean="0"/>
              <a:t>the team!</a:t>
            </a:r>
            <a:endParaRPr lang="en-US" dirty="0"/>
          </a:p>
        </p:txBody>
      </p:sp>
      <p:sp>
        <p:nvSpPr>
          <p:cNvPr id="3" name="Content Placeholder 2"/>
          <p:cNvSpPr>
            <a:spLocks noGrp="1"/>
          </p:cNvSpPr>
          <p:nvPr>
            <p:ph idx="1"/>
          </p:nvPr>
        </p:nvSpPr>
        <p:spPr/>
        <p:txBody>
          <a:bodyPr/>
          <a:lstStyle/>
          <a:p>
            <a:r>
              <a:rPr lang="en-US" dirty="0" smtClean="0"/>
              <a:t>Joanna </a:t>
            </a:r>
            <a:r>
              <a:rPr lang="en-US" dirty="0" err="1" smtClean="0"/>
              <a:t>DellaGatta</a:t>
            </a:r>
            <a:r>
              <a:rPr lang="en-US" dirty="0" smtClean="0"/>
              <a:t>, SELPA</a:t>
            </a:r>
          </a:p>
          <a:p>
            <a:r>
              <a:rPr lang="en-US" dirty="0" smtClean="0"/>
              <a:t>Dedra </a:t>
            </a:r>
            <a:r>
              <a:rPr lang="en-US" dirty="0"/>
              <a:t>Dobson, Santa Paula</a:t>
            </a:r>
          </a:p>
          <a:p>
            <a:r>
              <a:rPr lang="en-US" dirty="0" smtClean="0"/>
              <a:t>Debbie Erickson, VUSD</a:t>
            </a:r>
          </a:p>
          <a:p>
            <a:r>
              <a:rPr lang="en-US" dirty="0"/>
              <a:t>Andrea Heisser, </a:t>
            </a:r>
            <a:r>
              <a:rPr lang="en-US" dirty="0" smtClean="0"/>
              <a:t>SVUSD</a:t>
            </a:r>
          </a:p>
          <a:p>
            <a:r>
              <a:rPr lang="en-US" dirty="0" smtClean="0"/>
              <a:t>Regina Reed, SELPA</a:t>
            </a:r>
            <a:endParaRPr lang="en-US" dirty="0"/>
          </a:p>
        </p:txBody>
      </p:sp>
    </p:spTree>
    <p:extLst>
      <p:ext uri="{BB962C8B-B14F-4D97-AF65-F5344CB8AC3E}">
        <p14:creationId xmlns:p14="http://schemas.microsoft.com/office/powerpoint/2010/main" val="4020058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Background Information</a:t>
            </a:r>
          </a:p>
        </p:txBody>
      </p:sp>
      <p:sp>
        <p:nvSpPr>
          <p:cNvPr id="3" name="Content Placeholder 2"/>
          <p:cNvSpPr>
            <a:spLocks noGrp="1"/>
          </p:cNvSpPr>
          <p:nvPr>
            <p:ph idx="1"/>
          </p:nvPr>
        </p:nvSpPr>
        <p:spPr/>
        <p:txBody>
          <a:bodyPr/>
          <a:lstStyle/>
          <a:p>
            <a:r>
              <a:rPr lang="en-US" altLang="en-US" sz="2400" dirty="0"/>
              <a:t>Federal and state laws provide certain services, free of charge, to preschool and school-age children with disabilities</a:t>
            </a:r>
          </a:p>
          <a:p>
            <a:pPr lvl="1"/>
            <a:r>
              <a:rPr lang="en-US" altLang="en-US" sz="2000" dirty="0"/>
              <a:t>Ages 3 – 21</a:t>
            </a:r>
          </a:p>
          <a:p>
            <a:pPr lvl="1"/>
            <a:r>
              <a:rPr lang="en-US" altLang="en-US" sz="2000" dirty="0"/>
              <a:t>Eligible children qualify for an IEP – Individualized Education Program</a:t>
            </a:r>
          </a:p>
          <a:p>
            <a:pPr lvl="1"/>
            <a:r>
              <a:rPr lang="en-US" altLang="en-US" sz="2000" dirty="0"/>
              <a:t>Assessment process takes up to 60 calendar days</a:t>
            </a:r>
          </a:p>
          <a:p>
            <a:pPr lvl="1"/>
            <a:r>
              <a:rPr lang="en-US" altLang="en-US" sz="2000" dirty="0"/>
              <a:t>Interventions have been tried prior to making referral to special education</a:t>
            </a:r>
          </a:p>
          <a:p>
            <a:endParaRPr lang="en-US" dirty="0"/>
          </a:p>
        </p:txBody>
      </p:sp>
    </p:spTree>
    <p:extLst>
      <p:ext uri="{BB962C8B-B14F-4D97-AF65-F5344CB8AC3E}">
        <p14:creationId xmlns:p14="http://schemas.microsoft.com/office/powerpoint/2010/main" val="8280323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algn="ctr" eaLnBrk="1" hangingPunct="1"/>
            <a:r>
              <a:rPr lang="en-US" altLang="en-US" sz="3600" dirty="0"/>
              <a:t>What is an IEP?</a:t>
            </a:r>
          </a:p>
        </p:txBody>
      </p:sp>
      <p:pic>
        <p:nvPicPr>
          <p:cNvPr id="12291" name="Picture 4" descr="IEP"/>
          <p:cNvPicPr>
            <a:picLocks noGrp="1" noChangeAspect="1" noChangeArrowheads="1"/>
          </p:cNvPicPr>
          <p:nvPr>
            <p:ph type="clipArt" sz="half" idx="1"/>
          </p:nvPr>
        </p:nvPicPr>
        <p:blipFill>
          <a:blip r:embed="rId3">
            <a:extLst>
              <a:ext uri="{28A0092B-C50C-407E-A947-70E740481C1C}">
                <a14:useLocalDpi xmlns:a14="http://schemas.microsoft.com/office/drawing/2010/main" val="0"/>
              </a:ext>
            </a:extLst>
          </a:blip>
          <a:srcRect/>
          <a:stretch>
            <a:fillRect/>
          </a:stretch>
        </p:blipFill>
        <p:spPr>
          <a:xfrm>
            <a:off x="9721823" y="448152"/>
            <a:ext cx="1957331" cy="234879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292" name="Rectangle 3"/>
          <p:cNvSpPr>
            <a:spLocks noGrp="1" noChangeArrowheads="1"/>
          </p:cNvSpPr>
          <p:nvPr>
            <p:ph type="body" sz="half" idx="2"/>
          </p:nvPr>
        </p:nvSpPr>
        <p:spPr>
          <a:xfrm>
            <a:off x="2862268" y="1072575"/>
            <a:ext cx="6859555" cy="5095129"/>
          </a:xfrm>
        </p:spPr>
        <p:txBody>
          <a:bodyPr>
            <a:normAutofit lnSpcReduction="10000"/>
          </a:bodyPr>
          <a:lstStyle/>
          <a:p>
            <a:pPr eaLnBrk="1" hangingPunct="1">
              <a:lnSpc>
                <a:spcPct val="80000"/>
              </a:lnSpc>
            </a:pPr>
            <a:endParaRPr lang="en-US" altLang="en-US" sz="2000" dirty="0"/>
          </a:p>
          <a:p>
            <a:pPr eaLnBrk="1" hangingPunct="1">
              <a:lnSpc>
                <a:spcPct val="80000"/>
              </a:lnSpc>
            </a:pPr>
            <a:r>
              <a:rPr lang="en-US" altLang="en-US" sz="2400" dirty="0"/>
              <a:t>IEP is the blueprint for the child’s special education</a:t>
            </a:r>
          </a:p>
          <a:p>
            <a:pPr lvl="1">
              <a:lnSpc>
                <a:spcPct val="80000"/>
              </a:lnSpc>
            </a:pPr>
            <a:r>
              <a:rPr lang="en-US" altLang="en-US" dirty="0"/>
              <a:t>Defines </a:t>
            </a:r>
            <a:r>
              <a:rPr lang="en-US" altLang="en-US" dirty="0" smtClean="0"/>
              <a:t>area(s) </a:t>
            </a:r>
            <a:r>
              <a:rPr lang="en-US" altLang="en-US" dirty="0"/>
              <a:t>of need for the student</a:t>
            </a:r>
          </a:p>
          <a:p>
            <a:pPr lvl="1">
              <a:lnSpc>
                <a:spcPct val="80000"/>
              </a:lnSpc>
            </a:pPr>
            <a:r>
              <a:rPr lang="en-US" altLang="en-US" dirty="0"/>
              <a:t>Contains annual goals</a:t>
            </a:r>
          </a:p>
          <a:p>
            <a:pPr lvl="1">
              <a:lnSpc>
                <a:spcPct val="80000"/>
              </a:lnSpc>
            </a:pPr>
            <a:r>
              <a:rPr lang="en-US" altLang="en-US" dirty="0"/>
              <a:t>Specifies accommodations/modifications</a:t>
            </a:r>
          </a:p>
          <a:p>
            <a:pPr lvl="1">
              <a:lnSpc>
                <a:spcPct val="80000"/>
              </a:lnSpc>
            </a:pPr>
            <a:r>
              <a:rPr lang="en-US" altLang="en-US" dirty="0"/>
              <a:t>Specifies the setting and frequency in which the services will be delivered</a:t>
            </a:r>
          </a:p>
          <a:p>
            <a:pPr eaLnBrk="1" hangingPunct="1">
              <a:lnSpc>
                <a:spcPct val="80000"/>
              </a:lnSpc>
            </a:pPr>
            <a:r>
              <a:rPr lang="en-US" altLang="en-US" sz="2400" dirty="0"/>
              <a:t>IEP must be written by a team of persons knowledgeable about the child and the child’s needs, including parents</a:t>
            </a:r>
          </a:p>
          <a:p>
            <a:pPr>
              <a:lnSpc>
                <a:spcPct val="80000"/>
              </a:lnSpc>
            </a:pPr>
            <a:r>
              <a:rPr lang="en-US" altLang="en-US" sz="2400" dirty="0"/>
              <a:t>The IEP is a legal document that must be followed</a:t>
            </a:r>
          </a:p>
          <a:p>
            <a:pPr eaLnBrk="1" hangingPunct="1">
              <a:lnSpc>
                <a:spcPct val="80000"/>
              </a:lnSpc>
            </a:pPr>
            <a:r>
              <a:rPr lang="en-US" altLang="en-US" sz="2400" dirty="0"/>
              <a:t>IEP must be reviewed at least once a year </a:t>
            </a:r>
          </a:p>
          <a:p>
            <a:pPr>
              <a:lnSpc>
                <a:spcPct val="80000"/>
              </a:lnSpc>
            </a:pPr>
            <a:r>
              <a:rPr lang="en-US" altLang="en-US" sz="2400" dirty="0"/>
              <a:t>Parent or team member may request a review at any time</a:t>
            </a:r>
          </a:p>
          <a:p>
            <a:pPr eaLnBrk="1" hangingPunct="1">
              <a:lnSpc>
                <a:spcPct val="80000"/>
              </a:lnSpc>
              <a:buFont typeface="Wingdings" panose="05000000000000000000" pitchFamily="2" charset="2"/>
              <a:buNone/>
            </a:pPr>
            <a:endParaRPr lang="en-US" altLang="en-US" sz="2000" dirty="0"/>
          </a:p>
          <a:p>
            <a:pPr eaLnBrk="1" hangingPunct="1">
              <a:lnSpc>
                <a:spcPct val="80000"/>
              </a:lnSpc>
              <a:buFont typeface="Wingdings" panose="05000000000000000000" pitchFamily="2" charset="2"/>
              <a:buNone/>
            </a:pPr>
            <a:endParaRPr lang="en-US" altLang="en-US" sz="2000" b="1" dirty="0"/>
          </a:p>
        </p:txBody>
      </p:sp>
    </p:spTree>
    <p:extLst>
      <p:ext uri="{BB962C8B-B14F-4D97-AF65-F5344CB8AC3E}">
        <p14:creationId xmlns:p14="http://schemas.microsoft.com/office/powerpoint/2010/main" val="2410729485"/>
      </p:ext>
    </p:extLst>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50066" y="0"/>
            <a:ext cx="10515600" cy="1325563"/>
          </a:xfrm>
        </p:spPr>
        <p:txBody>
          <a:bodyPr>
            <a:normAutofit/>
          </a:bodyPr>
          <a:lstStyle/>
          <a:p>
            <a:pPr algn="ctr"/>
            <a:r>
              <a:rPr lang="en-US" sz="3600" dirty="0"/>
              <a:t>Response to Instruction and Intervention (RtI²)</a:t>
            </a:r>
          </a:p>
        </p:txBody>
      </p:sp>
      <p:sp>
        <p:nvSpPr>
          <p:cNvPr id="16387" name="Slide Number Placeholder 2"/>
          <p:cNvSpPr>
            <a:spLocks noGrp="1"/>
          </p:cNvSpPr>
          <p:nvPr>
            <p:ph type="sldNum" sz="quarter" idx="12"/>
          </p:nvPr>
        </p:nvSpPr>
        <p:spPr/>
        <p:txBody>
          <a:bodyPr/>
          <a:lstStyle/>
          <a:p>
            <a:fld id="{B8649957-128D-428B-9BB9-2D719FE49DC6}" type="slidenum">
              <a:rPr lang="en-US" smtClean="0"/>
              <a:pPr/>
              <a:t>5</a:t>
            </a:fld>
            <a:endParaRPr lang="en-US" dirty="0"/>
          </a:p>
        </p:txBody>
      </p:sp>
      <p:pic>
        <p:nvPicPr>
          <p:cNvPr id="16388" name="Picture 5">
            <a:hlinkClick r:id="rId3"/>
          </p:cNvPr>
          <p:cNvPicPr>
            <a:picLocks noChangeAspect="1" noChangeArrowheads="1"/>
          </p:cNvPicPr>
          <p:nvPr/>
        </p:nvPicPr>
        <p:blipFill>
          <a:blip r:embed="rId4"/>
          <a:srcRect/>
          <a:stretch>
            <a:fillRect/>
          </a:stretch>
        </p:blipFill>
        <p:spPr bwMode="auto">
          <a:xfrm>
            <a:off x="3681041" y="1152907"/>
            <a:ext cx="4245192" cy="5410468"/>
          </a:xfrm>
          <a:prstGeom prst="rect">
            <a:avLst/>
          </a:prstGeom>
          <a:ln>
            <a:solidFill>
              <a:schemeClr val="accent1"/>
            </a:solidFill>
          </a:ln>
          <a:effectLst/>
        </p:spPr>
      </p:pic>
    </p:spTree>
    <p:extLst>
      <p:ext uri="{BB962C8B-B14F-4D97-AF65-F5344CB8AC3E}">
        <p14:creationId xmlns:p14="http://schemas.microsoft.com/office/powerpoint/2010/main" val="3291117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Principles of RtI²</a:t>
            </a:r>
          </a:p>
        </p:txBody>
      </p:sp>
      <p:graphicFrame>
        <p:nvGraphicFramePr>
          <p:cNvPr id="6" name="Content Placeholder 5"/>
          <p:cNvGraphicFramePr>
            <a:graphicFrameLocks noGrp="1"/>
          </p:cNvGraphicFramePr>
          <p:nvPr>
            <p:ph idx="1"/>
            <p:extLst/>
          </p:nvPr>
        </p:nvGraphicFramePr>
        <p:xfrm>
          <a:off x="2935217" y="1828800"/>
          <a:ext cx="7499351" cy="4023360"/>
        </p:xfrm>
        <a:graphic>
          <a:graphicData uri="http://schemas.openxmlformats.org/drawingml/2006/table">
            <a:tbl>
              <a:tblPr firstRow="1" bandRow="1">
                <a:tableStyleId>{5C22544A-7EE6-4342-B048-85BDC9FD1C3A}</a:tableStyleId>
              </a:tblPr>
              <a:tblGrid>
                <a:gridCol w="1331984">
                  <a:extLst>
                    <a:ext uri="{9D8B030D-6E8A-4147-A177-3AD203B41FA5}">
                      <a16:colId xmlns:a16="http://schemas.microsoft.com/office/drawing/2014/main" xmlns="" val="20000"/>
                    </a:ext>
                  </a:extLst>
                </a:gridCol>
                <a:gridCol w="2055789">
                  <a:extLst>
                    <a:ext uri="{9D8B030D-6E8A-4147-A177-3AD203B41FA5}">
                      <a16:colId xmlns:a16="http://schemas.microsoft.com/office/drawing/2014/main" xmlns="" val="20001"/>
                    </a:ext>
                  </a:extLst>
                </a:gridCol>
                <a:gridCol w="2055789">
                  <a:extLst>
                    <a:ext uri="{9D8B030D-6E8A-4147-A177-3AD203B41FA5}">
                      <a16:colId xmlns:a16="http://schemas.microsoft.com/office/drawing/2014/main" xmlns="" val="20002"/>
                    </a:ext>
                  </a:extLst>
                </a:gridCol>
                <a:gridCol w="2055789">
                  <a:extLst>
                    <a:ext uri="{9D8B030D-6E8A-4147-A177-3AD203B41FA5}">
                      <a16:colId xmlns:a16="http://schemas.microsoft.com/office/drawing/2014/main" xmlns="" val="20003"/>
                    </a:ext>
                  </a:extLst>
                </a:gridCol>
              </a:tblGrid>
              <a:tr h="1005840">
                <a:tc>
                  <a:txBody>
                    <a:bodyPr/>
                    <a:lstStyle/>
                    <a:p>
                      <a:endParaRPr lang="en-US" dirty="0"/>
                    </a:p>
                  </a:txBody>
                  <a:tcPr/>
                </a:tc>
                <a:tc>
                  <a:txBody>
                    <a:bodyPr/>
                    <a:lstStyle/>
                    <a:p>
                      <a:r>
                        <a:rPr lang="en-US" sz="2400" dirty="0"/>
                        <a:t>Tier</a:t>
                      </a:r>
                      <a:r>
                        <a:rPr lang="en-US" sz="2400" baseline="0" dirty="0"/>
                        <a:t> I</a:t>
                      </a:r>
                      <a:endParaRPr lang="en-US" sz="2400" dirty="0"/>
                    </a:p>
                  </a:txBody>
                  <a:tcPr anchor="ctr"/>
                </a:tc>
                <a:tc>
                  <a:txBody>
                    <a:bodyPr/>
                    <a:lstStyle/>
                    <a:p>
                      <a:r>
                        <a:rPr lang="en-US" sz="2400" dirty="0"/>
                        <a:t>Tier</a:t>
                      </a:r>
                      <a:r>
                        <a:rPr lang="en-US" sz="2400" baseline="0" dirty="0"/>
                        <a:t> II</a:t>
                      </a:r>
                      <a:endParaRPr lang="en-US" sz="2400" dirty="0"/>
                    </a:p>
                  </a:txBody>
                  <a:tcPr anchor="ctr"/>
                </a:tc>
                <a:tc>
                  <a:txBody>
                    <a:bodyPr/>
                    <a:lstStyle/>
                    <a:p>
                      <a:r>
                        <a:rPr lang="en-US" sz="2400" dirty="0"/>
                        <a:t>Tier</a:t>
                      </a:r>
                      <a:r>
                        <a:rPr lang="en-US" sz="2400" baseline="0" dirty="0"/>
                        <a:t> III</a:t>
                      </a:r>
                      <a:endParaRPr lang="en-US" sz="2400" dirty="0"/>
                    </a:p>
                  </a:txBody>
                  <a:tcPr anchor="ctr"/>
                </a:tc>
                <a:extLst>
                  <a:ext uri="{0D108BD9-81ED-4DB2-BD59-A6C34878D82A}">
                    <a16:rowId xmlns:a16="http://schemas.microsoft.com/office/drawing/2014/main" xmlns="" val="10000"/>
                  </a:ext>
                </a:extLst>
              </a:tr>
              <a:tr h="1005840">
                <a:tc>
                  <a:txBody>
                    <a:bodyPr/>
                    <a:lstStyle/>
                    <a:p>
                      <a:r>
                        <a:rPr lang="en-US" sz="2000" b="1" dirty="0"/>
                        <a:t>Students</a:t>
                      </a:r>
                      <a:r>
                        <a:rPr lang="en-US" sz="2000" b="1" baseline="0" dirty="0"/>
                        <a:t> </a:t>
                      </a:r>
                    </a:p>
                    <a:p>
                      <a:endParaRPr lang="en-US" sz="2000" b="1" baseline="0" dirty="0"/>
                    </a:p>
                    <a:p>
                      <a:endParaRPr lang="en-US" sz="2000" b="1" dirty="0"/>
                    </a:p>
                  </a:txBody>
                  <a:tcPr/>
                </a:tc>
                <a:tc>
                  <a:txBody>
                    <a:bodyPr/>
                    <a:lstStyle/>
                    <a:p>
                      <a:r>
                        <a:rPr lang="en-US" dirty="0"/>
                        <a:t>All Students</a:t>
                      </a:r>
                    </a:p>
                  </a:txBody>
                  <a:tcPr/>
                </a:tc>
                <a:tc>
                  <a:txBody>
                    <a:bodyPr/>
                    <a:lstStyle/>
                    <a:p>
                      <a:r>
                        <a:rPr lang="en-US" dirty="0"/>
                        <a:t>15%</a:t>
                      </a:r>
                    </a:p>
                  </a:txBody>
                  <a:tcPr/>
                </a:tc>
                <a:tc>
                  <a:txBody>
                    <a:bodyPr/>
                    <a:lstStyle/>
                    <a:p>
                      <a:r>
                        <a:rPr lang="en-US" dirty="0"/>
                        <a:t>5%</a:t>
                      </a:r>
                    </a:p>
                  </a:txBody>
                  <a:tcPr/>
                </a:tc>
                <a:extLst>
                  <a:ext uri="{0D108BD9-81ED-4DB2-BD59-A6C34878D82A}">
                    <a16:rowId xmlns:a16="http://schemas.microsoft.com/office/drawing/2014/main" xmlns="" val="10001"/>
                  </a:ext>
                </a:extLst>
              </a:tr>
              <a:tr h="1005840">
                <a:tc>
                  <a:txBody>
                    <a:bodyPr/>
                    <a:lstStyle/>
                    <a:p>
                      <a:r>
                        <a:rPr lang="en-US" sz="2000" b="1" dirty="0"/>
                        <a:t>Data</a:t>
                      </a:r>
                    </a:p>
                  </a:txBody>
                  <a:tcPr/>
                </a:tc>
                <a:tc>
                  <a:txBody>
                    <a:bodyPr/>
                    <a:lstStyle/>
                    <a:p>
                      <a:r>
                        <a:rPr lang="en-US" dirty="0"/>
                        <a:t>Universal</a:t>
                      </a:r>
                      <a:r>
                        <a:rPr lang="en-US" baseline="0" dirty="0"/>
                        <a:t> Screening</a:t>
                      </a:r>
                    </a:p>
                    <a:p>
                      <a:endParaRPr lang="en-US" dirty="0"/>
                    </a:p>
                  </a:txBody>
                  <a:tcPr/>
                </a:tc>
                <a:tc>
                  <a:txBody>
                    <a:bodyPr/>
                    <a:lstStyle/>
                    <a:p>
                      <a:r>
                        <a:rPr lang="en-US" dirty="0"/>
                        <a:t>Progress Monitoring</a:t>
                      </a:r>
                    </a:p>
                  </a:txBody>
                  <a:tcPr/>
                </a:tc>
                <a:tc>
                  <a:txBody>
                    <a:bodyPr/>
                    <a:lstStyle/>
                    <a:p>
                      <a:r>
                        <a:rPr lang="en-US" dirty="0"/>
                        <a:t>Progress Monitoring</a:t>
                      </a:r>
                    </a:p>
                  </a:txBody>
                  <a:tcPr/>
                </a:tc>
                <a:extLst>
                  <a:ext uri="{0D108BD9-81ED-4DB2-BD59-A6C34878D82A}">
                    <a16:rowId xmlns:a16="http://schemas.microsoft.com/office/drawing/2014/main" xmlns="" val="10002"/>
                  </a:ext>
                </a:extLst>
              </a:tr>
              <a:tr h="1005840">
                <a:tc>
                  <a:txBody>
                    <a:bodyPr/>
                    <a:lstStyle/>
                    <a:p>
                      <a:r>
                        <a:rPr lang="en-US" sz="2000" b="1" dirty="0"/>
                        <a:t>Materials</a:t>
                      </a:r>
                    </a:p>
                  </a:txBody>
                  <a:tcPr/>
                </a:tc>
                <a:tc>
                  <a:txBody>
                    <a:bodyPr/>
                    <a:lstStyle/>
                    <a:p>
                      <a:r>
                        <a:rPr lang="en-US" dirty="0"/>
                        <a:t>Standards-based</a:t>
                      </a:r>
                    </a:p>
                  </a:txBody>
                  <a:tcPr/>
                </a:tc>
                <a:tc>
                  <a:txBody>
                    <a:bodyPr/>
                    <a:lstStyle/>
                    <a:p>
                      <a:r>
                        <a:rPr lang="en-US" dirty="0"/>
                        <a:t>Research-based</a:t>
                      </a:r>
                    </a:p>
                  </a:txBody>
                  <a:tcPr/>
                </a:tc>
                <a:tc>
                  <a:txBody>
                    <a:bodyPr/>
                    <a:lstStyle/>
                    <a:p>
                      <a:r>
                        <a:rPr lang="en-US" dirty="0"/>
                        <a:t>Research-based</a:t>
                      </a:r>
                    </a:p>
                  </a:txBody>
                  <a:tcPr/>
                </a:tc>
                <a:extLst>
                  <a:ext uri="{0D108BD9-81ED-4DB2-BD59-A6C34878D82A}">
                    <a16:rowId xmlns:a16="http://schemas.microsoft.com/office/drawing/2014/main" xmlns="" val="10003"/>
                  </a:ext>
                </a:extLst>
              </a:tr>
            </a:tbl>
          </a:graphicData>
        </a:graphic>
      </p:graphicFrame>
      <p:sp>
        <p:nvSpPr>
          <p:cNvPr id="5" name="Slide Number Placeholder 4"/>
          <p:cNvSpPr>
            <a:spLocks noGrp="1"/>
          </p:cNvSpPr>
          <p:nvPr>
            <p:ph type="sldNum" sz="quarter" idx="12"/>
          </p:nvPr>
        </p:nvSpPr>
        <p:spPr/>
        <p:txBody>
          <a:bodyPr/>
          <a:lstStyle/>
          <a:p>
            <a:pPr>
              <a:defRPr/>
            </a:pPr>
            <a:fld id="{3A76A648-B1EF-432B-A7C6-3793A960196C}" type="slidenum">
              <a:rPr lang="en-US" smtClean="0"/>
              <a:pPr>
                <a:defRPr/>
              </a:pPr>
              <a:t>6</a:t>
            </a:fld>
            <a:endParaRPr lang="en-US" dirty="0"/>
          </a:p>
        </p:txBody>
      </p:sp>
    </p:spTree>
    <p:extLst>
      <p:ext uri="{BB962C8B-B14F-4D97-AF65-F5344CB8AC3E}">
        <p14:creationId xmlns:p14="http://schemas.microsoft.com/office/powerpoint/2010/main" val="20175559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923731" y="177322"/>
            <a:ext cx="10058400" cy="1295400"/>
          </a:xfrm>
        </p:spPr>
        <p:txBody>
          <a:bodyPr/>
          <a:lstStyle/>
          <a:p>
            <a:pPr algn="ctr" eaLnBrk="1" hangingPunct="1"/>
            <a:r>
              <a:rPr lang="en-US" altLang="en-US" sz="3600" dirty="0"/>
              <a:t>The Special Education Referral Process</a:t>
            </a:r>
          </a:p>
        </p:txBody>
      </p:sp>
      <p:sp>
        <p:nvSpPr>
          <p:cNvPr id="13315" name="Rectangle 3"/>
          <p:cNvSpPr>
            <a:spLocks noGrp="1" noChangeArrowheads="1"/>
          </p:cNvSpPr>
          <p:nvPr>
            <p:ph type="body" sz="half" idx="2"/>
          </p:nvPr>
        </p:nvSpPr>
        <p:spPr>
          <a:xfrm>
            <a:off x="3041780" y="1719263"/>
            <a:ext cx="5822302" cy="5138737"/>
          </a:xfrm>
        </p:spPr>
        <p:txBody>
          <a:bodyPr>
            <a:normAutofit/>
          </a:bodyPr>
          <a:lstStyle/>
          <a:p>
            <a:pPr eaLnBrk="1" hangingPunct="1">
              <a:lnSpc>
                <a:spcPct val="80000"/>
              </a:lnSpc>
            </a:pPr>
            <a:r>
              <a:rPr lang="en-US" altLang="en-US" sz="2400" dirty="0"/>
              <a:t>Child must be referred for a special education evaluation  </a:t>
            </a:r>
          </a:p>
          <a:p>
            <a:pPr eaLnBrk="1" hangingPunct="1">
              <a:lnSpc>
                <a:spcPct val="80000"/>
              </a:lnSpc>
            </a:pPr>
            <a:endParaRPr lang="en-US" altLang="en-US" sz="2400" dirty="0"/>
          </a:p>
          <a:p>
            <a:pPr eaLnBrk="1" hangingPunct="1">
              <a:lnSpc>
                <a:spcPct val="80000"/>
              </a:lnSpc>
            </a:pPr>
            <a:r>
              <a:rPr lang="en-US" altLang="en-US" sz="2400" dirty="0"/>
              <a:t>Referral: in writing, dated, addressed to school or district personnel, state reason for referral in terms of lack of educational performance</a:t>
            </a:r>
          </a:p>
          <a:p>
            <a:pPr eaLnBrk="1" hangingPunct="1">
              <a:lnSpc>
                <a:spcPct val="80000"/>
              </a:lnSpc>
            </a:pPr>
            <a:endParaRPr lang="en-US" altLang="en-US" sz="2400" dirty="0"/>
          </a:p>
          <a:p>
            <a:pPr eaLnBrk="1" hangingPunct="1">
              <a:lnSpc>
                <a:spcPct val="80000"/>
              </a:lnSpc>
            </a:pPr>
            <a:r>
              <a:rPr lang="en-US" altLang="en-US" sz="2400" dirty="0"/>
              <a:t>Child can be referred by the parent or an educator</a:t>
            </a:r>
          </a:p>
          <a:p>
            <a:pPr eaLnBrk="1" hangingPunct="1">
              <a:lnSpc>
                <a:spcPct val="80000"/>
              </a:lnSpc>
              <a:buFont typeface="Wingdings" panose="05000000000000000000" pitchFamily="2" charset="2"/>
              <a:buNone/>
            </a:pPr>
            <a:endParaRPr lang="en-US" altLang="en-US" sz="2400" dirty="0"/>
          </a:p>
          <a:p>
            <a:pPr eaLnBrk="1" hangingPunct="1">
              <a:lnSpc>
                <a:spcPct val="80000"/>
              </a:lnSpc>
            </a:pPr>
            <a:r>
              <a:rPr lang="en-US" altLang="en-US" sz="2400" dirty="0"/>
              <a:t>The parents must consent/agree to the assessment plan</a:t>
            </a:r>
          </a:p>
        </p:txBody>
      </p:sp>
    </p:spTree>
    <p:extLst>
      <p:ext uri="{BB962C8B-B14F-4D97-AF65-F5344CB8AC3E}">
        <p14:creationId xmlns:p14="http://schemas.microsoft.com/office/powerpoint/2010/main" val="914392454"/>
      </p:ext>
    </p:extLst>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District or School Site Procedures for Referral to Special Education Assessment</a:t>
            </a:r>
            <a:endParaRPr lang="en-US" dirty="0"/>
          </a:p>
        </p:txBody>
      </p:sp>
      <p:sp>
        <p:nvSpPr>
          <p:cNvPr id="4" name="Text Placeholder 3"/>
          <p:cNvSpPr>
            <a:spLocks noGrp="1"/>
          </p:cNvSpPr>
          <p:nvPr>
            <p:ph type="body" sz="half" idx="2"/>
          </p:nvPr>
        </p:nvSpPr>
        <p:spPr>
          <a:xfrm>
            <a:off x="2946400" y="1756585"/>
            <a:ext cx="5384800" cy="4411662"/>
          </a:xfrm>
        </p:spPr>
        <p:txBody>
          <a:bodyPr/>
          <a:lstStyle/>
          <a:p>
            <a:r>
              <a:rPr lang="en-US" dirty="0" smtClean="0"/>
              <a:t>Check with your site administrator regarding process/procedure for referring student for assessment.</a:t>
            </a:r>
            <a:endParaRPr lang="en-US" dirty="0"/>
          </a:p>
        </p:txBody>
      </p:sp>
    </p:spTree>
    <p:extLst>
      <p:ext uri="{BB962C8B-B14F-4D97-AF65-F5344CB8AC3E}">
        <p14:creationId xmlns:p14="http://schemas.microsoft.com/office/powerpoint/2010/main" val="1940423957"/>
      </p:ext>
    </p:extLst>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Process</a:t>
            </a:r>
          </a:p>
        </p:txBody>
      </p:sp>
      <p:sp>
        <p:nvSpPr>
          <p:cNvPr id="3" name="Content Placeholder 2"/>
          <p:cNvSpPr>
            <a:spLocks noGrp="1"/>
          </p:cNvSpPr>
          <p:nvPr>
            <p:ph idx="1"/>
          </p:nvPr>
        </p:nvSpPr>
        <p:spPr>
          <a:xfrm>
            <a:off x="2085359" y="1443134"/>
            <a:ext cx="8915400" cy="4864360"/>
          </a:xfrm>
        </p:spPr>
        <p:txBody>
          <a:bodyPr/>
          <a:lstStyle/>
          <a:p>
            <a:r>
              <a:rPr lang="en-US" dirty="0"/>
              <a:t>Students are assessed in all areas of suspected </a:t>
            </a:r>
            <a:r>
              <a:rPr lang="en-US" dirty="0" smtClean="0"/>
              <a:t>disability</a:t>
            </a:r>
          </a:p>
          <a:p>
            <a:r>
              <a:rPr lang="en-US" dirty="0" smtClean="0"/>
              <a:t>Multi-disciplinary assessment conducted by multiple qualified individuals</a:t>
            </a:r>
          </a:p>
          <a:p>
            <a:r>
              <a:rPr lang="en-US" dirty="0" smtClean="0"/>
              <a:t>Administered in native language or native communication</a:t>
            </a:r>
          </a:p>
          <a:p>
            <a:r>
              <a:rPr lang="en-US" dirty="0" smtClean="0"/>
              <a:t>No single criteria will be used to determine eligibility and programming</a:t>
            </a:r>
          </a:p>
          <a:p>
            <a:r>
              <a:rPr lang="en-US" dirty="0" smtClean="0"/>
              <a:t>Cannot be biased</a:t>
            </a:r>
          </a:p>
          <a:p>
            <a:r>
              <a:rPr lang="en-US" dirty="0" smtClean="0"/>
              <a:t>Must rule out the following prior to determining eligibility:</a:t>
            </a:r>
          </a:p>
          <a:p>
            <a:pPr lvl="1"/>
            <a:r>
              <a:rPr lang="en-US" dirty="0" smtClean="0"/>
              <a:t>Attendance/ limited school experience</a:t>
            </a:r>
          </a:p>
          <a:p>
            <a:pPr lvl="1"/>
            <a:r>
              <a:rPr lang="en-US" dirty="0" smtClean="0"/>
              <a:t>Environmental factors</a:t>
            </a:r>
          </a:p>
          <a:p>
            <a:pPr lvl="1"/>
            <a:r>
              <a:rPr lang="en-US" dirty="0" smtClean="0"/>
              <a:t>Cultural differences or economic disadvantage</a:t>
            </a:r>
          </a:p>
          <a:p>
            <a:endParaRPr lang="en-US" dirty="0" smtClean="0"/>
          </a:p>
          <a:p>
            <a:endParaRPr lang="en-US" dirty="0"/>
          </a:p>
        </p:txBody>
      </p:sp>
    </p:spTree>
    <p:extLst>
      <p:ext uri="{BB962C8B-B14F-4D97-AF65-F5344CB8AC3E}">
        <p14:creationId xmlns:p14="http://schemas.microsoft.com/office/powerpoint/2010/main" val="494562842"/>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290</TotalTime>
  <Words>1353</Words>
  <Application>Microsoft Office PowerPoint</Application>
  <PresentationFormat>Widescreen</PresentationFormat>
  <Paragraphs>194</Paragraphs>
  <Slides>21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Century Gothic</vt:lpstr>
      <vt:lpstr>Times New Roman</vt:lpstr>
      <vt:lpstr>Wingdings</vt:lpstr>
      <vt:lpstr>Wingdings 3</vt:lpstr>
      <vt:lpstr>Wisp</vt:lpstr>
      <vt:lpstr>IEP Basics for  General Education Staff   Developed by Ventura County SELPA  June 2016 </vt:lpstr>
      <vt:lpstr>The Basic Promise</vt:lpstr>
      <vt:lpstr>Background Information</vt:lpstr>
      <vt:lpstr>What is an IEP?</vt:lpstr>
      <vt:lpstr>Response to Instruction and Intervention (RtI²)</vt:lpstr>
      <vt:lpstr>Principles of RtI²</vt:lpstr>
      <vt:lpstr>The Special Education Referral Process</vt:lpstr>
      <vt:lpstr>District or School Site Procedures for Referral to Special Education Assessment</vt:lpstr>
      <vt:lpstr>Assessment Process</vt:lpstr>
      <vt:lpstr>Eligibility</vt:lpstr>
      <vt:lpstr>PowerPoint Presentation</vt:lpstr>
      <vt:lpstr>Specific Learning Disability</vt:lpstr>
      <vt:lpstr>Other Health Impaired</vt:lpstr>
      <vt:lpstr>PowerPoint Presentation</vt:lpstr>
      <vt:lpstr>What is least restrictive environment?</vt:lpstr>
      <vt:lpstr>What is FAPE?</vt:lpstr>
      <vt:lpstr>PRIMARY SPECIAL EDUCATION SERVICES </vt:lpstr>
      <vt:lpstr>PowerPoint Presentation</vt:lpstr>
      <vt:lpstr>Compliance</vt:lpstr>
      <vt:lpstr>  Questions?</vt:lpstr>
      <vt:lpstr>Thank you to the team!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IEP Basics</dc:title>
  <dc:creator>Regina Reed</dc:creator>
  <cp:lastModifiedBy>Regina</cp:lastModifiedBy>
  <cp:revision>41</cp:revision>
  <dcterms:created xsi:type="dcterms:W3CDTF">2016-06-28T16:30:40Z</dcterms:created>
  <dcterms:modified xsi:type="dcterms:W3CDTF">2016-08-30T12:59:58Z</dcterms:modified>
</cp:coreProperties>
</file>